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66" r:id="rId2"/>
    <p:sldId id="256" r:id="rId3"/>
    <p:sldId id="257" r:id="rId4"/>
    <p:sldId id="258" r:id="rId5"/>
    <p:sldId id="267" r:id="rId6"/>
    <p:sldId id="268" r:id="rId7"/>
    <p:sldId id="270" r:id="rId8"/>
    <p:sldId id="271" r:id="rId9"/>
    <p:sldId id="259" r:id="rId10"/>
    <p:sldId id="260" r:id="rId11"/>
    <p:sldId id="261" r:id="rId12"/>
    <p:sldId id="262" r:id="rId13"/>
    <p:sldId id="263" r:id="rId14"/>
    <p:sldId id="264" r:id="rId15"/>
    <p:sldId id="265" r:id="rId16"/>
    <p:sldId id="269" r:id="rId17"/>
  </p:sldIdLst>
  <p:sldSz cx="14630400" cy="8229600"/>
  <p:notesSz cx="8229600" cy="14630400"/>
  <p:embeddedFontLst>
    <p:embeddedFont>
      <p:font typeface="Manrope" panose="020B0604020202020204" charset="0"/>
      <p:regular r:id="rId19"/>
    </p:embeddedFont>
    <p:embeddedFont>
      <p:font typeface="Prata"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3" d="100"/>
          <a:sy n="83" d="100"/>
        </p:scale>
        <p:origin x="120"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085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A62352-2BEF-0DEE-A8DC-181CF3E6C085}"/>
              </a:ext>
            </a:extLst>
          </p:cNvPr>
          <p:cNvSpPr txBox="1"/>
          <p:nvPr/>
        </p:nvSpPr>
        <p:spPr>
          <a:xfrm>
            <a:off x="1684961" y="2712377"/>
            <a:ext cx="11722814" cy="1015663"/>
          </a:xfrm>
          <a:prstGeom prst="rect">
            <a:avLst/>
          </a:prstGeom>
          <a:noFill/>
        </p:spPr>
        <p:txBody>
          <a:bodyPr wrap="square" rtlCol="0">
            <a:spAutoFit/>
          </a:bodyPr>
          <a:lstStyle/>
          <a:p>
            <a:r>
              <a:rPr lang="en-US" sz="6000" dirty="0">
                <a:solidFill>
                  <a:schemeClr val="bg1"/>
                </a:solidFill>
              </a:rPr>
              <a:t>ARP DoS via Gratuitous ARP storm</a:t>
            </a:r>
          </a:p>
        </p:txBody>
      </p:sp>
      <p:sp>
        <p:nvSpPr>
          <p:cNvPr id="3" name="TextBox 2">
            <a:extLst>
              <a:ext uri="{FF2B5EF4-FFF2-40B4-BE49-F238E27FC236}">
                <a16:creationId xmlns:a16="http://schemas.microsoft.com/office/drawing/2014/main" id="{2FD8462A-B82C-FBED-6EA2-A6CD860732B6}"/>
              </a:ext>
            </a:extLst>
          </p:cNvPr>
          <p:cNvSpPr txBox="1"/>
          <p:nvPr/>
        </p:nvSpPr>
        <p:spPr>
          <a:xfrm>
            <a:off x="4351104" y="1200363"/>
            <a:ext cx="6390527" cy="1015663"/>
          </a:xfrm>
          <a:prstGeom prst="rect">
            <a:avLst/>
          </a:prstGeom>
          <a:noFill/>
        </p:spPr>
        <p:txBody>
          <a:bodyPr wrap="square" rtlCol="0">
            <a:spAutoFit/>
          </a:bodyPr>
          <a:lstStyle/>
          <a:p>
            <a:r>
              <a:rPr lang="en-US" sz="6000" dirty="0">
                <a:solidFill>
                  <a:schemeClr val="bg1"/>
                </a:solidFill>
              </a:rPr>
              <a:t>CSE 406 Project</a:t>
            </a:r>
          </a:p>
        </p:txBody>
      </p:sp>
      <p:sp>
        <p:nvSpPr>
          <p:cNvPr id="4" name="TextBox 3">
            <a:extLst>
              <a:ext uri="{FF2B5EF4-FFF2-40B4-BE49-F238E27FC236}">
                <a16:creationId xmlns:a16="http://schemas.microsoft.com/office/drawing/2014/main" id="{100DD024-98A7-FDA5-40A6-DDE3E61B6CC6}"/>
              </a:ext>
            </a:extLst>
          </p:cNvPr>
          <p:cNvSpPr txBox="1"/>
          <p:nvPr/>
        </p:nvSpPr>
        <p:spPr>
          <a:xfrm>
            <a:off x="1520576" y="5963274"/>
            <a:ext cx="8722759" cy="1200329"/>
          </a:xfrm>
          <a:prstGeom prst="rect">
            <a:avLst/>
          </a:prstGeom>
          <a:noFill/>
        </p:spPr>
        <p:txBody>
          <a:bodyPr wrap="square" rtlCol="0">
            <a:spAutoFit/>
          </a:bodyPr>
          <a:lstStyle/>
          <a:p>
            <a:r>
              <a:rPr lang="en-US" sz="2400" dirty="0">
                <a:solidFill>
                  <a:schemeClr val="bg1"/>
                </a:solidFill>
              </a:rPr>
              <a:t>Members:</a:t>
            </a:r>
          </a:p>
          <a:p>
            <a:r>
              <a:rPr lang="en-US" sz="2400" dirty="0">
                <a:solidFill>
                  <a:schemeClr val="bg1"/>
                </a:solidFill>
              </a:rPr>
              <a:t>2005074 – </a:t>
            </a:r>
            <a:r>
              <a:rPr lang="en-US" sz="2400" dirty="0" err="1">
                <a:solidFill>
                  <a:schemeClr val="bg1"/>
                </a:solidFill>
              </a:rPr>
              <a:t>Dipanta</a:t>
            </a:r>
            <a:r>
              <a:rPr lang="en-US" sz="2400" dirty="0">
                <a:solidFill>
                  <a:schemeClr val="bg1"/>
                </a:solidFill>
              </a:rPr>
              <a:t> Kumar  Roy </a:t>
            </a:r>
            <a:r>
              <a:rPr lang="en-US" sz="2400" dirty="0" err="1">
                <a:solidFill>
                  <a:schemeClr val="bg1"/>
                </a:solidFill>
              </a:rPr>
              <a:t>Nobo</a:t>
            </a:r>
            <a:endParaRPr lang="en-US" sz="2400" dirty="0">
              <a:solidFill>
                <a:schemeClr val="bg1"/>
              </a:solidFill>
            </a:endParaRPr>
          </a:p>
          <a:p>
            <a:r>
              <a:rPr lang="en-US" sz="2400" dirty="0">
                <a:solidFill>
                  <a:schemeClr val="bg1"/>
                </a:solidFill>
              </a:rPr>
              <a:t>2005090 – </a:t>
            </a:r>
            <a:r>
              <a:rPr lang="en-US" sz="2400" dirty="0" err="1">
                <a:solidFill>
                  <a:schemeClr val="bg1"/>
                </a:solidFill>
              </a:rPr>
              <a:t>Tawkir</a:t>
            </a:r>
            <a:r>
              <a:rPr lang="en-US" sz="2400" dirty="0">
                <a:solidFill>
                  <a:schemeClr val="bg1"/>
                </a:solidFill>
              </a:rPr>
              <a:t> Aziz Rahman</a:t>
            </a:r>
          </a:p>
        </p:txBody>
      </p:sp>
    </p:spTree>
    <p:extLst>
      <p:ext uri="{BB962C8B-B14F-4D97-AF65-F5344CB8AC3E}">
        <p14:creationId xmlns:p14="http://schemas.microsoft.com/office/powerpoint/2010/main" val="2312125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3073" y="607457"/>
            <a:ext cx="10693122" cy="690205"/>
          </a:xfrm>
          <a:prstGeom prst="rect">
            <a:avLst/>
          </a:prstGeom>
          <a:noFill/>
          <a:ln/>
        </p:spPr>
        <p:txBody>
          <a:bodyPr wrap="none" lIns="0" tIns="0" rIns="0" bIns="0" rtlCol="0" anchor="t"/>
          <a:lstStyle/>
          <a:p>
            <a:pPr marL="0" indent="0" algn="l">
              <a:lnSpc>
                <a:spcPts val="5400"/>
              </a:lnSpc>
              <a:buNone/>
            </a:pPr>
            <a:r>
              <a:rPr lang="en-US" sz="4300" dirty="0">
                <a:solidFill>
                  <a:srgbClr val="F2D4BA"/>
                </a:solidFill>
                <a:latin typeface="Prata" pitchFamily="34" charset="0"/>
                <a:ea typeface="Prata" pitchFamily="34" charset="-122"/>
                <a:cs typeface="Prata" pitchFamily="34" charset="-120"/>
              </a:rPr>
              <a:t>Detecting ARP Gratuitous Storm Attacks</a:t>
            </a:r>
            <a:endParaRPr lang="en-US" sz="4300" dirty="0"/>
          </a:p>
        </p:txBody>
      </p:sp>
      <p:sp>
        <p:nvSpPr>
          <p:cNvPr id="3" name="Text 1"/>
          <p:cNvSpPr/>
          <p:nvPr/>
        </p:nvSpPr>
        <p:spPr>
          <a:xfrm>
            <a:off x="773073" y="1739384"/>
            <a:ext cx="13084254" cy="353378"/>
          </a:xfrm>
          <a:prstGeom prst="rect">
            <a:avLst/>
          </a:prstGeom>
          <a:noFill/>
          <a:ln/>
        </p:spPr>
        <p:txBody>
          <a:bodyPr wrap="none" lIns="0" tIns="0" rIns="0" bIns="0" rtlCol="0" anchor="t"/>
          <a:lstStyle/>
          <a:p>
            <a:pPr marL="0" indent="0" algn="l">
              <a:lnSpc>
                <a:spcPts val="2750"/>
              </a:lnSpc>
              <a:buNone/>
            </a:pPr>
            <a:r>
              <a:rPr lang="en-US" sz="1700" dirty="0">
                <a:solidFill>
                  <a:srgbClr val="BDA189"/>
                </a:solidFill>
                <a:latin typeface="Manrope" pitchFamily="34" charset="0"/>
                <a:ea typeface="Manrope" pitchFamily="34" charset="-122"/>
                <a:cs typeface="Manrope" pitchFamily="34" charset="-120"/>
              </a:rPr>
              <a:t>Detecting an ARP gratuitous storm requires vigilant monitoring and the use of specific tools.</a:t>
            </a:r>
            <a:endParaRPr lang="en-US" sz="1700" dirty="0"/>
          </a:p>
        </p:txBody>
      </p:sp>
      <p:pic>
        <p:nvPicPr>
          <p:cNvPr id="4" name="Image 0" descr="preencoded.png"/>
          <p:cNvPicPr>
            <a:picLocks noChangeAspect="1"/>
          </p:cNvPicPr>
          <p:nvPr/>
        </p:nvPicPr>
        <p:blipFill>
          <a:blip r:embed="rId3"/>
          <a:stretch>
            <a:fillRect/>
          </a:stretch>
        </p:blipFill>
        <p:spPr>
          <a:xfrm>
            <a:off x="773073" y="2341245"/>
            <a:ext cx="552212" cy="552212"/>
          </a:xfrm>
          <a:prstGeom prst="rect">
            <a:avLst/>
          </a:prstGeom>
        </p:spPr>
      </p:pic>
      <p:sp>
        <p:nvSpPr>
          <p:cNvPr id="5" name="Text 2"/>
          <p:cNvSpPr/>
          <p:nvPr/>
        </p:nvSpPr>
        <p:spPr>
          <a:xfrm>
            <a:off x="773073" y="3169563"/>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BDA189"/>
                </a:solidFill>
                <a:latin typeface="Prata" pitchFamily="34" charset="0"/>
                <a:ea typeface="Prata" pitchFamily="34" charset="-122"/>
                <a:cs typeface="Prata" pitchFamily="34" charset="-120"/>
              </a:rPr>
              <a:t>Monitor ARP Tables</a:t>
            </a:r>
            <a:endParaRPr lang="en-US" sz="2150" dirty="0"/>
          </a:p>
        </p:txBody>
      </p:sp>
      <p:sp>
        <p:nvSpPr>
          <p:cNvPr id="6" name="Text 3"/>
          <p:cNvSpPr/>
          <p:nvPr/>
        </p:nvSpPr>
        <p:spPr>
          <a:xfrm>
            <a:off x="773073" y="3647122"/>
            <a:ext cx="6404015" cy="1060133"/>
          </a:xfrm>
          <a:prstGeom prst="rect">
            <a:avLst/>
          </a:prstGeom>
          <a:noFill/>
          <a:ln/>
        </p:spPr>
        <p:txBody>
          <a:bodyPr wrap="square" lIns="0" tIns="0" rIns="0" bIns="0" rtlCol="0" anchor="t"/>
          <a:lstStyle/>
          <a:p>
            <a:pPr marL="0" indent="0" algn="l">
              <a:lnSpc>
                <a:spcPts val="2750"/>
              </a:lnSpc>
              <a:buNone/>
            </a:pPr>
            <a:r>
              <a:rPr lang="en-US" sz="1700" dirty="0">
                <a:solidFill>
                  <a:srgbClr val="BDA189"/>
                </a:solidFill>
                <a:latin typeface="Manrope" pitchFamily="34" charset="0"/>
                <a:ea typeface="Manrope" pitchFamily="34" charset="-122"/>
                <a:cs typeface="Manrope" pitchFamily="34" charset="-120"/>
              </a:rPr>
              <a:t>Regularly inspect ARP tables for unusual entries, such as multiple IP addresses mapped to the same MAC address, indicating suspicious activity.</a:t>
            </a:r>
            <a:endParaRPr lang="en-US" sz="1700" dirty="0"/>
          </a:p>
        </p:txBody>
      </p:sp>
      <p:pic>
        <p:nvPicPr>
          <p:cNvPr id="7" name="Image 1" descr="preencoded.png"/>
          <p:cNvPicPr>
            <a:picLocks noChangeAspect="1"/>
          </p:cNvPicPr>
          <p:nvPr/>
        </p:nvPicPr>
        <p:blipFill>
          <a:blip r:embed="rId4"/>
          <a:stretch>
            <a:fillRect/>
          </a:stretch>
        </p:blipFill>
        <p:spPr>
          <a:xfrm>
            <a:off x="7453193" y="2341245"/>
            <a:ext cx="552212" cy="552212"/>
          </a:xfrm>
          <a:prstGeom prst="rect">
            <a:avLst/>
          </a:prstGeom>
        </p:spPr>
      </p:pic>
      <p:sp>
        <p:nvSpPr>
          <p:cNvPr id="8" name="Text 4"/>
          <p:cNvSpPr/>
          <p:nvPr/>
        </p:nvSpPr>
        <p:spPr>
          <a:xfrm>
            <a:off x="7453193" y="3169563"/>
            <a:ext cx="3100983" cy="345043"/>
          </a:xfrm>
          <a:prstGeom prst="rect">
            <a:avLst/>
          </a:prstGeom>
          <a:noFill/>
          <a:ln/>
        </p:spPr>
        <p:txBody>
          <a:bodyPr wrap="none" lIns="0" tIns="0" rIns="0" bIns="0" rtlCol="0" anchor="t"/>
          <a:lstStyle/>
          <a:p>
            <a:pPr marL="0" indent="0" algn="l">
              <a:lnSpc>
                <a:spcPts val="2700"/>
              </a:lnSpc>
              <a:buNone/>
            </a:pPr>
            <a:r>
              <a:rPr lang="en-US" sz="2150" dirty="0">
                <a:solidFill>
                  <a:srgbClr val="BDA189"/>
                </a:solidFill>
                <a:latin typeface="Prata" pitchFamily="34" charset="0"/>
                <a:ea typeface="Prata" pitchFamily="34" charset="-122"/>
                <a:cs typeface="Prata" pitchFamily="34" charset="-120"/>
              </a:rPr>
              <a:t>Command Line Checks</a:t>
            </a:r>
            <a:endParaRPr lang="en-US" sz="2150" dirty="0"/>
          </a:p>
        </p:txBody>
      </p:sp>
      <p:sp>
        <p:nvSpPr>
          <p:cNvPr id="9" name="Text 5"/>
          <p:cNvSpPr/>
          <p:nvPr/>
        </p:nvSpPr>
        <p:spPr>
          <a:xfrm>
            <a:off x="7453193" y="3647122"/>
            <a:ext cx="6404134" cy="1060133"/>
          </a:xfrm>
          <a:prstGeom prst="rect">
            <a:avLst/>
          </a:prstGeom>
          <a:noFill/>
          <a:ln/>
        </p:spPr>
        <p:txBody>
          <a:bodyPr wrap="square" lIns="0" tIns="0" rIns="0" bIns="0" rtlCol="0" anchor="t"/>
          <a:lstStyle/>
          <a:p>
            <a:pPr marL="0" indent="0" algn="l">
              <a:lnSpc>
                <a:spcPts val="2750"/>
              </a:lnSpc>
              <a:buNone/>
            </a:pPr>
            <a:r>
              <a:rPr lang="en-US" sz="1700" dirty="0">
                <a:solidFill>
                  <a:srgbClr val="BDA189"/>
                </a:solidFill>
                <a:latin typeface="Manrope" pitchFamily="34" charset="0"/>
                <a:ea typeface="Manrope" pitchFamily="34" charset="-122"/>
                <a:cs typeface="Manrope" pitchFamily="34" charset="-120"/>
              </a:rPr>
              <a:t>Use the `arp -a` command on Windows or Linux to view current ARP cache entries and spot any suspicious or rapidly changing mappings.</a:t>
            </a:r>
            <a:endParaRPr lang="en-US" sz="1700" dirty="0"/>
          </a:p>
        </p:txBody>
      </p:sp>
      <p:pic>
        <p:nvPicPr>
          <p:cNvPr id="10" name="Image 2" descr="preencoded.png"/>
          <p:cNvPicPr>
            <a:picLocks noChangeAspect="1"/>
          </p:cNvPicPr>
          <p:nvPr/>
        </p:nvPicPr>
        <p:blipFill>
          <a:blip r:embed="rId5"/>
          <a:stretch>
            <a:fillRect/>
          </a:stretch>
        </p:blipFill>
        <p:spPr>
          <a:xfrm>
            <a:off x="773073" y="5259467"/>
            <a:ext cx="552212" cy="552212"/>
          </a:xfrm>
          <a:prstGeom prst="rect">
            <a:avLst/>
          </a:prstGeom>
        </p:spPr>
      </p:pic>
      <p:sp>
        <p:nvSpPr>
          <p:cNvPr id="11" name="Text 6"/>
          <p:cNvSpPr/>
          <p:nvPr/>
        </p:nvSpPr>
        <p:spPr>
          <a:xfrm>
            <a:off x="773073" y="6087785"/>
            <a:ext cx="3237667" cy="345043"/>
          </a:xfrm>
          <a:prstGeom prst="rect">
            <a:avLst/>
          </a:prstGeom>
          <a:noFill/>
          <a:ln/>
        </p:spPr>
        <p:txBody>
          <a:bodyPr wrap="none" lIns="0" tIns="0" rIns="0" bIns="0" rtlCol="0" anchor="t"/>
          <a:lstStyle/>
          <a:p>
            <a:pPr marL="0" indent="0" algn="l">
              <a:lnSpc>
                <a:spcPts val="2700"/>
              </a:lnSpc>
              <a:buNone/>
            </a:pPr>
            <a:r>
              <a:rPr lang="en-US" sz="2150" dirty="0">
                <a:solidFill>
                  <a:srgbClr val="BDA189"/>
                </a:solidFill>
                <a:latin typeface="Prata" pitchFamily="34" charset="0"/>
                <a:ea typeface="Prata" pitchFamily="34" charset="-122"/>
                <a:cs typeface="Prata" pitchFamily="34" charset="-120"/>
              </a:rPr>
              <a:t>Network Traffic Analysis</a:t>
            </a:r>
            <a:endParaRPr lang="en-US" sz="2150" dirty="0"/>
          </a:p>
        </p:txBody>
      </p:sp>
      <p:sp>
        <p:nvSpPr>
          <p:cNvPr id="12" name="Text 7"/>
          <p:cNvSpPr/>
          <p:nvPr/>
        </p:nvSpPr>
        <p:spPr>
          <a:xfrm>
            <a:off x="773073" y="6565344"/>
            <a:ext cx="6404015" cy="1060133"/>
          </a:xfrm>
          <a:prstGeom prst="rect">
            <a:avLst/>
          </a:prstGeom>
          <a:noFill/>
          <a:ln/>
        </p:spPr>
        <p:txBody>
          <a:bodyPr wrap="square" lIns="0" tIns="0" rIns="0" bIns="0" rtlCol="0" anchor="t"/>
          <a:lstStyle/>
          <a:p>
            <a:pPr marL="0" indent="0" algn="l">
              <a:lnSpc>
                <a:spcPts val="2750"/>
              </a:lnSpc>
              <a:buNone/>
            </a:pPr>
            <a:r>
              <a:rPr lang="en-US" sz="1700" dirty="0">
                <a:solidFill>
                  <a:srgbClr val="BDA189"/>
                </a:solidFill>
                <a:latin typeface="Manrope" pitchFamily="34" charset="0"/>
                <a:ea typeface="Manrope" pitchFamily="34" charset="-122"/>
                <a:cs typeface="Manrope" pitchFamily="34" charset="-120"/>
              </a:rPr>
              <a:t>Utilise packet sniffers like Wireshark to capture and analyse network traffic. Look for an unusually high volume of ARP replies without corresponding requests.</a:t>
            </a:r>
            <a:endParaRPr lang="en-US" sz="1700" dirty="0"/>
          </a:p>
        </p:txBody>
      </p:sp>
      <p:pic>
        <p:nvPicPr>
          <p:cNvPr id="13" name="Image 3" descr="preencoded.png"/>
          <p:cNvPicPr>
            <a:picLocks noChangeAspect="1"/>
          </p:cNvPicPr>
          <p:nvPr/>
        </p:nvPicPr>
        <p:blipFill>
          <a:blip r:embed="rId6"/>
          <a:stretch>
            <a:fillRect/>
          </a:stretch>
        </p:blipFill>
        <p:spPr>
          <a:xfrm>
            <a:off x="7453193" y="5259467"/>
            <a:ext cx="552212" cy="552212"/>
          </a:xfrm>
          <a:prstGeom prst="rect">
            <a:avLst/>
          </a:prstGeom>
        </p:spPr>
      </p:pic>
      <p:sp>
        <p:nvSpPr>
          <p:cNvPr id="14" name="Text 8"/>
          <p:cNvSpPr/>
          <p:nvPr/>
        </p:nvSpPr>
        <p:spPr>
          <a:xfrm>
            <a:off x="7453193" y="6087785"/>
            <a:ext cx="3394353" cy="345043"/>
          </a:xfrm>
          <a:prstGeom prst="rect">
            <a:avLst/>
          </a:prstGeom>
          <a:noFill/>
          <a:ln/>
        </p:spPr>
        <p:txBody>
          <a:bodyPr wrap="none" lIns="0" tIns="0" rIns="0" bIns="0" rtlCol="0" anchor="t"/>
          <a:lstStyle/>
          <a:p>
            <a:pPr marL="0" indent="0" algn="l">
              <a:lnSpc>
                <a:spcPts val="2700"/>
              </a:lnSpc>
              <a:buNone/>
            </a:pPr>
            <a:r>
              <a:rPr lang="en-US" sz="2150" dirty="0">
                <a:solidFill>
                  <a:srgbClr val="BDA189"/>
                </a:solidFill>
                <a:latin typeface="Prata" pitchFamily="34" charset="0"/>
                <a:ea typeface="Prata" pitchFamily="34" charset="-122"/>
                <a:cs typeface="Prata" pitchFamily="34" charset="-120"/>
              </a:rPr>
              <a:t>ARP Monitoring Software</a:t>
            </a:r>
            <a:endParaRPr lang="en-US" sz="2150" dirty="0"/>
          </a:p>
        </p:txBody>
      </p:sp>
      <p:sp>
        <p:nvSpPr>
          <p:cNvPr id="15" name="Text 9"/>
          <p:cNvSpPr/>
          <p:nvPr/>
        </p:nvSpPr>
        <p:spPr>
          <a:xfrm>
            <a:off x="7453193" y="6565344"/>
            <a:ext cx="6404134" cy="1060133"/>
          </a:xfrm>
          <a:prstGeom prst="rect">
            <a:avLst/>
          </a:prstGeom>
          <a:noFill/>
          <a:ln/>
        </p:spPr>
        <p:txBody>
          <a:bodyPr wrap="square" lIns="0" tIns="0" rIns="0" bIns="0" rtlCol="0" anchor="t"/>
          <a:lstStyle/>
          <a:p>
            <a:pPr marL="0" indent="0" algn="l">
              <a:lnSpc>
                <a:spcPts val="2750"/>
              </a:lnSpc>
              <a:buNone/>
            </a:pPr>
            <a:r>
              <a:rPr lang="en-US" sz="1700" dirty="0">
                <a:solidFill>
                  <a:srgbClr val="BDA189"/>
                </a:solidFill>
                <a:latin typeface="Manrope" pitchFamily="34" charset="0"/>
                <a:ea typeface="Manrope" pitchFamily="34" charset="-122"/>
                <a:cs typeface="Manrope" pitchFamily="34" charset="-120"/>
              </a:rPr>
              <a:t>Deploy dedicated ARP monitoring tools such as cARP or ARPwatch, which are designed to detect and alert on ARP table inconsistencies and anomalies in real-time.</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35963"/>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Defence Mechanisms: DHCP Snooping &amp; Dynamic ARP Inspection</a:t>
            </a:r>
            <a:endParaRPr lang="en-US" sz="4450" dirty="0"/>
          </a:p>
        </p:txBody>
      </p:sp>
      <p:sp>
        <p:nvSpPr>
          <p:cNvPr id="3" name="Text 1"/>
          <p:cNvSpPr/>
          <p:nvPr/>
        </p:nvSpPr>
        <p:spPr>
          <a:xfrm>
            <a:off x="793790" y="3020497"/>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F2D4BA"/>
                </a:solidFill>
                <a:latin typeface="Prata" pitchFamily="34" charset="0"/>
                <a:ea typeface="Prata" pitchFamily="34" charset="-122"/>
                <a:cs typeface="Prata" pitchFamily="34" charset="-120"/>
              </a:rPr>
              <a:t>DHCP Snooping</a:t>
            </a:r>
            <a:endParaRPr lang="en-US" sz="2650" dirty="0"/>
          </a:p>
        </p:txBody>
      </p:sp>
      <p:sp>
        <p:nvSpPr>
          <p:cNvPr id="4" name="Text 2"/>
          <p:cNvSpPr/>
          <p:nvPr/>
        </p:nvSpPr>
        <p:spPr>
          <a:xfrm>
            <a:off x="793790" y="3672602"/>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DHCP Snooping validates DHCP messages and maintains a database of trusted IP-MAC address bindings. This table is then used to verify the legitimacy of ARP packets.</a:t>
            </a:r>
            <a:endParaRPr lang="en-US" sz="1750" dirty="0"/>
          </a:p>
        </p:txBody>
      </p:sp>
      <p:sp>
        <p:nvSpPr>
          <p:cNvPr id="5" name="Text 3"/>
          <p:cNvSpPr/>
          <p:nvPr/>
        </p:nvSpPr>
        <p:spPr>
          <a:xfrm>
            <a:off x="793790" y="496538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BDA189"/>
                </a:solidFill>
                <a:latin typeface="Manrope" pitchFamily="34" charset="0"/>
                <a:ea typeface="Manrope" pitchFamily="34" charset="-122"/>
                <a:cs typeface="Manrope" pitchFamily="34" charset="-120"/>
              </a:rPr>
              <a:t>Builds trusted bindings from legitimate DHCP exchanges.</a:t>
            </a:r>
            <a:endParaRPr lang="en-US" sz="1750" dirty="0"/>
          </a:p>
        </p:txBody>
      </p:sp>
      <p:sp>
        <p:nvSpPr>
          <p:cNvPr id="6" name="Text 4"/>
          <p:cNvSpPr/>
          <p:nvPr/>
        </p:nvSpPr>
        <p:spPr>
          <a:xfrm>
            <a:off x="793790" y="577048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BDA189"/>
                </a:solidFill>
                <a:latin typeface="Manrope" pitchFamily="34" charset="0"/>
                <a:ea typeface="Manrope" pitchFamily="34" charset="-122"/>
                <a:cs typeface="Manrope" pitchFamily="34" charset="-120"/>
              </a:rPr>
              <a:t>Prevents rogue DHCP servers from assigning fake IPs.</a:t>
            </a:r>
            <a:endParaRPr lang="en-US" sz="1750" dirty="0"/>
          </a:p>
        </p:txBody>
      </p:sp>
      <p:sp>
        <p:nvSpPr>
          <p:cNvPr id="7" name="Text 5"/>
          <p:cNvSpPr/>
          <p:nvPr/>
        </p:nvSpPr>
        <p:spPr>
          <a:xfrm>
            <a:off x="7599521" y="3020497"/>
            <a:ext cx="5078373" cy="425291"/>
          </a:xfrm>
          <a:prstGeom prst="rect">
            <a:avLst/>
          </a:prstGeom>
          <a:noFill/>
          <a:ln/>
        </p:spPr>
        <p:txBody>
          <a:bodyPr wrap="none" lIns="0" tIns="0" rIns="0" bIns="0" rtlCol="0" anchor="t"/>
          <a:lstStyle/>
          <a:p>
            <a:pPr marL="0" indent="0" algn="l">
              <a:lnSpc>
                <a:spcPts val="3300"/>
              </a:lnSpc>
              <a:buNone/>
            </a:pPr>
            <a:r>
              <a:rPr lang="en-US" sz="2650" dirty="0">
                <a:solidFill>
                  <a:srgbClr val="F2D4BA"/>
                </a:solidFill>
                <a:latin typeface="Prata" pitchFamily="34" charset="0"/>
                <a:ea typeface="Prata" pitchFamily="34" charset="-122"/>
                <a:cs typeface="Prata" pitchFamily="34" charset="-120"/>
              </a:rPr>
              <a:t>Dynamic ARP Inspection (DAI)</a:t>
            </a:r>
            <a:endParaRPr lang="en-US" sz="2650" dirty="0"/>
          </a:p>
        </p:txBody>
      </p:sp>
      <p:sp>
        <p:nvSpPr>
          <p:cNvPr id="8" name="Text 6"/>
          <p:cNvSpPr/>
          <p:nvPr/>
        </p:nvSpPr>
        <p:spPr>
          <a:xfrm>
            <a:off x="7599521" y="3672602"/>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DAI leverages the trusted bindings from DHCP Snooping to block invalid ARP packets on untrusted switch ports. It ensures that only valid ARP replies are processed.</a:t>
            </a:r>
            <a:endParaRPr lang="en-US" sz="1750" dirty="0"/>
          </a:p>
        </p:txBody>
      </p:sp>
      <p:sp>
        <p:nvSpPr>
          <p:cNvPr id="9" name="Text 7"/>
          <p:cNvSpPr/>
          <p:nvPr/>
        </p:nvSpPr>
        <p:spPr>
          <a:xfrm>
            <a:off x="7599521" y="496538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BDA189"/>
                </a:solidFill>
                <a:latin typeface="Manrope" pitchFamily="34" charset="0"/>
                <a:ea typeface="Manrope" pitchFamily="34" charset="-122"/>
                <a:cs typeface="Manrope" pitchFamily="34" charset="-120"/>
              </a:rPr>
              <a:t>Drops ARP packets with invalid IP-MAC mappings.</a:t>
            </a:r>
            <a:endParaRPr lang="en-US" sz="1750" dirty="0"/>
          </a:p>
        </p:txBody>
      </p:sp>
      <p:sp>
        <p:nvSpPr>
          <p:cNvPr id="10" name="Text 8"/>
          <p:cNvSpPr/>
          <p:nvPr/>
        </p:nvSpPr>
        <p:spPr>
          <a:xfrm>
            <a:off x="7599521" y="5407581"/>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BDA189"/>
                </a:solidFill>
                <a:latin typeface="Manrope" pitchFamily="34" charset="0"/>
                <a:ea typeface="Manrope" pitchFamily="34" charset="-122"/>
                <a:cs typeface="Manrope" pitchFamily="34" charset="-120"/>
              </a:rPr>
              <a:t>Requires trusted ports for DHCP servers and network devices.</a:t>
            </a:r>
            <a:endParaRPr lang="en-US" sz="1750" dirty="0"/>
          </a:p>
        </p:txBody>
      </p:sp>
      <p:sp>
        <p:nvSpPr>
          <p:cNvPr id="11" name="Text 9"/>
          <p:cNvSpPr/>
          <p:nvPr/>
        </p:nvSpPr>
        <p:spPr>
          <a:xfrm>
            <a:off x="793790" y="646783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Both DHCP Snooping and DAI are crucial features configured on managed switches to provide robust protection against ARP spoofing and storms.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71957"/>
            <a:ext cx="11886128" cy="708779"/>
          </a:xfrm>
          <a:prstGeom prst="rect">
            <a:avLst/>
          </a:prstGeom>
          <a:noFill/>
          <a:ln/>
        </p:spPr>
        <p:txBody>
          <a:bodyPr wrap="non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Software Tools and Network Configurations</a:t>
            </a:r>
            <a:endParaRPr lang="en-US" sz="4450" dirty="0"/>
          </a:p>
        </p:txBody>
      </p:sp>
      <p:sp>
        <p:nvSpPr>
          <p:cNvPr id="3" name="Text 1"/>
          <p:cNvSpPr/>
          <p:nvPr/>
        </p:nvSpPr>
        <p:spPr>
          <a:xfrm>
            <a:off x="793790" y="253436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Beyond switch-level defences, various software tools and network configurations can enhance protection against ARP attacks.</a:t>
            </a:r>
            <a:endParaRPr lang="en-US" sz="1750" dirty="0"/>
          </a:p>
        </p:txBody>
      </p:sp>
      <p:sp>
        <p:nvSpPr>
          <p:cNvPr id="4" name="Shape 2"/>
          <p:cNvSpPr/>
          <p:nvPr/>
        </p:nvSpPr>
        <p:spPr>
          <a:xfrm>
            <a:off x="793790" y="3515320"/>
            <a:ext cx="13042821" cy="3342322"/>
          </a:xfrm>
          <a:prstGeom prst="roundRect">
            <a:avLst>
              <a:gd name="adj" fmla="val 1018"/>
            </a:avLst>
          </a:prstGeom>
          <a:noFill/>
          <a:ln w="7620">
            <a:solidFill>
              <a:srgbClr val="FFFFFF">
                <a:alpha val="24000"/>
              </a:srgbClr>
            </a:solidFill>
            <a:prstDash val="solid"/>
          </a:ln>
        </p:spPr>
        <p:txBody>
          <a:bodyPr/>
          <a:lstStyle/>
          <a:p>
            <a:endParaRPr lang="en-US"/>
          </a:p>
        </p:txBody>
      </p:sp>
      <p:sp>
        <p:nvSpPr>
          <p:cNvPr id="5" name="Shape 3"/>
          <p:cNvSpPr/>
          <p:nvPr/>
        </p:nvSpPr>
        <p:spPr>
          <a:xfrm>
            <a:off x="801410" y="3522940"/>
            <a:ext cx="13027581" cy="650319"/>
          </a:xfrm>
          <a:prstGeom prst="rect">
            <a:avLst/>
          </a:prstGeom>
          <a:solidFill>
            <a:srgbClr val="FFFFFF">
              <a:alpha val="4000"/>
            </a:srgbClr>
          </a:solidFill>
          <a:ln/>
        </p:spPr>
        <p:txBody>
          <a:bodyPr/>
          <a:lstStyle/>
          <a:p>
            <a:endParaRPr lang="en-US"/>
          </a:p>
        </p:txBody>
      </p:sp>
      <p:sp>
        <p:nvSpPr>
          <p:cNvPr id="6" name="Text 4"/>
          <p:cNvSpPr/>
          <p:nvPr/>
        </p:nvSpPr>
        <p:spPr>
          <a:xfrm>
            <a:off x="1028343" y="3666649"/>
            <a:ext cx="3450788" cy="362903"/>
          </a:xfrm>
          <a:prstGeom prst="rect">
            <a:avLst/>
          </a:prstGeom>
          <a:noFill/>
          <a:ln/>
        </p:spPr>
        <p:txBody>
          <a:bodyPr wrap="none" lIns="0" tIns="0" rIns="0" bIns="0" rtlCol="0" anchor="t"/>
          <a:lstStyle/>
          <a:p>
            <a:pPr marL="0" indent="0" algn="l">
              <a:lnSpc>
                <a:spcPts val="2850"/>
              </a:lnSpc>
              <a:buNone/>
            </a:pPr>
            <a:r>
              <a:rPr lang="en-US" sz="1750" b="1" dirty="0">
                <a:solidFill>
                  <a:srgbClr val="BDA189"/>
                </a:solidFill>
                <a:latin typeface="Manrope" pitchFamily="34" charset="0"/>
                <a:ea typeface="Manrope" pitchFamily="34" charset="-122"/>
                <a:cs typeface="Manrope" pitchFamily="34" charset="-120"/>
              </a:rPr>
              <a:t>ARP Spoofing Detection Tools</a:t>
            </a:r>
            <a:endParaRPr lang="en-US" sz="1750" dirty="0"/>
          </a:p>
        </p:txBody>
      </p:sp>
      <p:sp>
        <p:nvSpPr>
          <p:cNvPr id="7" name="Text 5"/>
          <p:cNvSpPr/>
          <p:nvPr/>
        </p:nvSpPr>
        <p:spPr>
          <a:xfrm>
            <a:off x="4940379" y="3666649"/>
            <a:ext cx="8661797"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Arpspoof, Ettercap, Cain &amp; Abel</a:t>
            </a:r>
            <a:endParaRPr lang="en-US" sz="1750" dirty="0"/>
          </a:p>
        </p:txBody>
      </p:sp>
      <p:sp>
        <p:nvSpPr>
          <p:cNvPr id="8" name="Shape 6"/>
          <p:cNvSpPr/>
          <p:nvPr/>
        </p:nvSpPr>
        <p:spPr>
          <a:xfrm>
            <a:off x="801410" y="4173260"/>
            <a:ext cx="13027581" cy="650319"/>
          </a:xfrm>
          <a:prstGeom prst="rect">
            <a:avLst/>
          </a:prstGeom>
          <a:solidFill>
            <a:srgbClr val="000000">
              <a:alpha val="4000"/>
            </a:srgbClr>
          </a:solidFill>
          <a:ln/>
        </p:spPr>
        <p:txBody>
          <a:bodyPr/>
          <a:lstStyle/>
          <a:p>
            <a:endParaRPr lang="en-US"/>
          </a:p>
        </p:txBody>
      </p:sp>
      <p:sp>
        <p:nvSpPr>
          <p:cNvPr id="9" name="Text 7"/>
          <p:cNvSpPr/>
          <p:nvPr/>
        </p:nvSpPr>
        <p:spPr>
          <a:xfrm>
            <a:off x="1028343" y="4316968"/>
            <a:ext cx="3450788" cy="362903"/>
          </a:xfrm>
          <a:prstGeom prst="rect">
            <a:avLst/>
          </a:prstGeom>
          <a:noFill/>
          <a:ln/>
        </p:spPr>
        <p:txBody>
          <a:bodyPr wrap="none" lIns="0" tIns="0" rIns="0" bIns="0" rtlCol="0" anchor="t"/>
          <a:lstStyle/>
          <a:p>
            <a:pPr marL="0" indent="0" algn="l">
              <a:lnSpc>
                <a:spcPts val="2850"/>
              </a:lnSpc>
              <a:buNone/>
            </a:pPr>
            <a:r>
              <a:rPr lang="en-US" sz="1750" b="1" dirty="0">
                <a:solidFill>
                  <a:srgbClr val="BDA189"/>
                </a:solidFill>
                <a:latin typeface="Manrope" pitchFamily="34" charset="0"/>
                <a:ea typeface="Manrope" pitchFamily="34" charset="-122"/>
                <a:cs typeface="Manrope" pitchFamily="34" charset="-120"/>
              </a:rPr>
              <a:t>ARP Monitoring &amp; Alerting</a:t>
            </a:r>
            <a:endParaRPr lang="en-US" sz="1750" dirty="0"/>
          </a:p>
        </p:txBody>
      </p:sp>
      <p:sp>
        <p:nvSpPr>
          <p:cNvPr id="10" name="Text 8"/>
          <p:cNvSpPr/>
          <p:nvPr/>
        </p:nvSpPr>
        <p:spPr>
          <a:xfrm>
            <a:off x="4940379" y="4316968"/>
            <a:ext cx="8661797"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cARP, ARPwatch, Net Sensor</a:t>
            </a:r>
            <a:endParaRPr lang="en-US" sz="1750" dirty="0"/>
          </a:p>
        </p:txBody>
      </p:sp>
      <p:sp>
        <p:nvSpPr>
          <p:cNvPr id="11" name="Shape 9"/>
          <p:cNvSpPr/>
          <p:nvPr/>
        </p:nvSpPr>
        <p:spPr>
          <a:xfrm>
            <a:off x="801410" y="4823579"/>
            <a:ext cx="13027581" cy="1013222"/>
          </a:xfrm>
          <a:prstGeom prst="rect">
            <a:avLst/>
          </a:prstGeom>
          <a:solidFill>
            <a:srgbClr val="FFFFFF">
              <a:alpha val="4000"/>
            </a:srgbClr>
          </a:solidFill>
          <a:ln/>
        </p:spPr>
        <p:txBody>
          <a:bodyPr/>
          <a:lstStyle/>
          <a:p>
            <a:endParaRPr lang="en-US"/>
          </a:p>
        </p:txBody>
      </p:sp>
      <p:sp>
        <p:nvSpPr>
          <p:cNvPr id="12" name="Text 10"/>
          <p:cNvSpPr/>
          <p:nvPr/>
        </p:nvSpPr>
        <p:spPr>
          <a:xfrm>
            <a:off x="1028343" y="4967288"/>
            <a:ext cx="3450788" cy="362903"/>
          </a:xfrm>
          <a:prstGeom prst="rect">
            <a:avLst/>
          </a:prstGeom>
          <a:noFill/>
          <a:ln/>
        </p:spPr>
        <p:txBody>
          <a:bodyPr wrap="none" lIns="0" tIns="0" rIns="0" bIns="0" rtlCol="0" anchor="t"/>
          <a:lstStyle/>
          <a:p>
            <a:pPr marL="0" indent="0" algn="l">
              <a:lnSpc>
                <a:spcPts val="2850"/>
              </a:lnSpc>
              <a:buNone/>
            </a:pPr>
            <a:r>
              <a:rPr lang="en-US" sz="1750" b="1" dirty="0">
                <a:solidFill>
                  <a:srgbClr val="BDA189"/>
                </a:solidFill>
                <a:latin typeface="Manrope" pitchFamily="34" charset="0"/>
                <a:ea typeface="Manrope" pitchFamily="34" charset="-122"/>
                <a:cs typeface="Manrope" pitchFamily="34" charset="-120"/>
              </a:rPr>
              <a:t>Traffic Encryption</a:t>
            </a:r>
            <a:endParaRPr lang="en-US" sz="1750" dirty="0"/>
          </a:p>
        </p:txBody>
      </p:sp>
      <p:sp>
        <p:nvSpPr>
          <p:cNvPr id="13" name="Text 11"/>
          <p:cNvSpPr/>
          <p:nvPr/>
        </p:nvSpPr>
        <p:spPr>
          <a:xfrm>
            <a:off x="4940379" y="4967288"/>
            <a:ext cx="8661797" cy="72580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Use VPNs (Virtual Private Networks) to encrypt all network traffic, preventing Man-in-the-Middle (MITM) data interception.</a:t>
            </a:r>
            <a:endParaRPr lang="en-US" sz="1750" dirty="0"/>
          </a:p>
        </p:txBody>
      </p:sp>
      <p:sp>
        <p:nvSpPr>
          <p:cNvPr id="14" name="Shape 12"/>
          <p:cNvSpPr/>
          <p:nvPr/>
        </p:nvSpPr>
        <p:spPr>
          <a:xfrm>
            <a:off x="801410" y="5836801"/>
            <a:ext cx="13027581" cy="1013222"/>
          </a:xfrm>
          <a:prstGeom prst="rect">
            <a:avLst/>
          </a:prstGeom>
          <a:solidFill>
            <a:srgbClr val="000000">
              <a:alpha val="4000"/>
            </a:srgbClr>
          </a:solidFill>
          <a:ln/>
        </p:spPr>
        <p:txBody>
          <a:bodyPr/>
          <a:lstStyle/>
          <a:p>
            <a:endParaRPr lang="en-US"/>
          </a:p>
        </p:txBody>
      </p:sp>
      <p:sp>
        <p:nvSpPr>
          <p:cNvPr id="15" name="Text 13"/>
          <p:cNvSpPr/>
          <p:nvPr/>
        </p:nvSpPr>
        <p:spPr>
          <a:xfrm>
            <a:off x="1028343" y="5980509"/>
            <a:ext cx="3450788" cy="362903"/>
          </a:xfrm>
          <a:prstGeom prst="rect">
            <a:avLst/>
          </a:prstGeom>
          <a:noFill/>
          <a:ln/>
        </p:spPr>
        <p:txBody>
          <a:bodyPr wrap="none" lIns="0" tIns="0" rIns="0" bIns="0" rtlCol="0" anchor="t"/>
          <a:lstStyle/>
          <a:p>
            <a:pPr marL="0" indent="0" algn="l">
              <a:lnSpc>
                <a:spcPts val="2850"/>
              </a:lnSpc>
              <a:buNone/>
            </a:pPr>
            <a:r>
              <a:rPr lang="en-US" sz="1750" b="1" dirty="0">
                <a:solidFill>
                  <a:srgbClr val="BDA189"/>
                </a:solidFill>
                <a:latin typeface="Manrope" pitchFamily="34" charset="0"/>
                <a:ea typeface="Manrope" pitchFamily="34" charset="-122"/>
                <a:cs typeface="Manrope" pitchFamily="34" charset="-120"/>
              </a:rPr>
              <a:t>Secure Protocols</a:t>
            </a:r>
            <a:endParaRPr lang="en-US" sz="1750" dirty="0"/>
          </a:p>
        </p:txBody>
      </p:sp>
      <p:sp>
        <p:nvSpPr>
          <p:cNvPr id="16" name="Text 14"/>
          <p:cNvSpPr/>
          <p:nvPr/>
        </p:nvSpPr>
        <p:spPr>
          <a:xfrm>
            <a:off x="4940379" y="5980509"/>
            <a:ext cx="8661797" cy="72580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Prioritise cryptographic protocols like TLS, SSH, and HTTPS for all sensitive communications.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2097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Best Practices for Prevention</a:t>
            </a:r>
            <a:endParaRPr lang="en-US" sz="4450" dirty="0"/>
          </a:p>
        </p:txBody>
      </p:sp>
      <p:sp>
        <p:nvSpPr>
          <p:cNvPr id="4" name="Text 1"/>
          <p:cNvSpPr/>
          <p:nvPr/>
        </p:nvSpPr>
        <p:spPr>
          <a:xfrm>
            <a:off x="793790" y="2878693"/>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Limit Trust:</a:t>
            </a:r>
            <a:r>
              <a:rPr lang="en-US" sz="1750" dirty="0">
                <a:solidFill>
                  <a:srgbClr val="BDA189"/>
                </a:solidFill>
                <a:latin typeface="Manrope" pitchFamily="34" charset="0"/>
                <a:ea typeface="Manrope" pitchFamily="34" charset="-122"/>
                <a:cs typeface="Manrope" pitchFamily="34" charset="-120"/>
              </a:rPr>
              <a:t> Avoid relying solely on IP addresses for trust relationships within the network. Implement additional authentication.</a:t>
            </a:r>
            <a:endParaRPr lang="en-US" sz="1750" dirty="0"/>
          </a:p>
        </p:txBody>
      </p:sp>
      <p:sp>
        <p:nvSpPr>
          <p:cNvPr id="5" name="Text 2"/>
          <p:cNvSpPr/>
          <p:nvPr/>
        </p:nvSpPr>
        <p:spPr>
          <a:xfrm>
            <a:off x="793790" y="4046696"/>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Regular Updates:</a:t>
            </a:r>
            <a:r>
              <a:rPr lang="en-US" sz="1750" dirty="0">
                <a:solidFill>
                  <a:srgbClr val="BDA189"/>
                </a:solidFill>
                <a:latin typeface="Manrope" pitchFamily="34" charset="0"/>
                <a:ea typeface="Manrope" pitchFamily="34" charset="-122"/>
                <a:cs typeface="Manrope" pitchFamily="34" charset="-120"/>
              </a:rPr>
              <a:t> Ensure all network devices, operating systems, and software are regularly updated and patched to address known vulnerabilities.</a:t>
            </a:r>
            <a:endParaRPr lang="en-US" sz="1750" dirty="0"/>
          </a:p>
        </p:txBody>
      </p:sp>
      <p:sp>
        <p:nvSpPr>
          <p:cNvPr id="6" name="Text 3"/>
          <p:cNvSpPr/>
          <p:nvPr/>
        </p:nvSpPr>
        <p:spPr>
          <a:xfrm>
            <a:off x="793790" y="5214699"/>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Network Segmentation:</a:t>
            </a:r>
            <a:r>
              <a:rPr lang="en-US" sz="1750" dirty="0">
                <a:solidFill>
                  <a:srgbClr val="BDA189"/>
                </a:solidFill>
                <a:latin typeface="Manrope" pitchFamily="34" charset="0"/>
                <a:ea typeface="Manrope" pitchFamily="34" charset="-122"/>
                <a:cs typeface="Manrope" pitchFamily="34" charset="-120"/>
              </a:rPr>
              <a:t> Implement VLANs (Virtual Local Area Networks) to segment the network, isolating different departments or device types. This limits the blast radius of ARP attacks.</a:t>
            </a:r>
            <a:endParaRPr lang="en-US" sz="1750" dirty="0"/>
          </a:p>
        </p:txBody>
      </p:sp>
      <p:sp>
        <p:nvSpPr>
          <p:cNvPr id="7" name="Text 4"/>
          <p:cNvSpPr/>
          <p:nvPr/>
        </p:nvSpPr>
        <p:spPr>
          <a:xfrm>
            <a:off x="793789" y="6745724"/>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User Education:</a:t>
            </a:r>
            <a:r>
              <a:rPr lang="en-US" sz="1750" dirty="0">
                <a:solidFill>
                  <a:srgbClr val="BDA189"/>
                </a:solidFill>
                <a:latin typeface="Manrope" pitchFamily="34" charset="0"/>
                <a:ea typeface="Manrope" pitchFamily="34" charset="-122"/>
                <a:cs typeface="Manrope" pitchFamily="34" charset="-120"/>
              </a:rPr>
              <a:t> Train users and administrators to recognise the signs of ARP-based attacks, fostering a security-aware culture.</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06636" y="607219"/>
            <a:ext cx="13217128" cy="1262063"/>
          </a:xfrm>
          <a:prstGeom prst="rect">
            <a:avLst/>
          </a:prstGeom>
          <a:noFill/>
          <a:ln/>
        </p:spPr>
        <p:txBody>
          <a:bodyPr wrap="square" lIns="0" tIns="0" rIns="0" bIns="0" rtlCol="0" anchor="t"/>
          <a:lstStyle/>
          <a:p>
            <a:pPr marL="0" indent="0" algn="l">
              <a:lnSpc>
                <a:spcPts val="4950"/>
              </a:lnSpc>
              <a:buNone/>
            </a:pPr>
            <a:r>
              <a:rPr lang="en-US" sz="3950" dirty="0">
                <a:solidFill>
                  <a:srgbClr val="F2D4BA"/>
                </a:solidFill>
                <a:latin typeface="Prata" pitchFamily="34" charset="0"/>
                <a:ea typeface="Prata" pitchFamily="34" charset="-122"/>
                <a:cs typeface="Prata" pitchFamily="34" charset="-120"/>
              </a:rPr>
              <a:t>Case Study: Implementing ARP Defence on Enterprise Switches</a:t>
            </a:r>
            <a:endParaRPr lang="en-US" sz="3950" dirty="0"/>
          </a:p>
        </p:txBody>
      </p:sp>
      <p:sp>
        <p:nvSpPr>
          <p:cNvPr id="3" name="Text 1"/>
          <p:cNvSpPr/>
          <p:nvPr/>
        </p:nvSpPr>
        <p:spPr>
          <a:xfrm>
            <a:off x="706636" y="2273022"/>
            <a:ext cx="13217128" cy="323017"/>
          </a:xfrm>
          <a:prstGeom prst="rect">
            <a:avLst/>
          </a:prstGeom>
          <a:noFill/>
          <a:ln/>
        </p:spPr>
        <p:txBody>
          <a:bodyPr wrap="none" lIns="0" tIns="0" rIns="0" bIns="0" rtlCol="0" anchor="t"/>
          <a:lstStyle/>
          <a:p>
            <a:pPr marL="0" indent="0" algn="l">
              <a:lnSpc>
                <a:spcPts val="2500"/>
              </a:lnSpc>
              <a:buNone/>
            </a:pPr>
            <a:r>
              <a:rPr lang="en-US" sz="1550" dirty="0">
                <a:solidFill>
                  <a:srgbClr val="BDA189"/>
                </a:solidFill>
                <a:latin typeface="Manrope" pitchFamily="34" charset="0"/>
                <a:ea typeface="Manrope" pitchFamily="34" charset="-122"/>
                <a:cs typeface="Manrope" pitchFamily="34" charset="-120"/>
              </a:rPr>
              <a:t>A medium-sized enterprise deployed Juniper EX Series switches across its network, aiming to mitigate ARP spoofing and flooding incidents.</a:t>
            </a:r>
            <a:endParaRPr lang="en-US" sz="1550" dirty="0"/>
          </a:p>
        </p:txBody>
      </p:sp>
      <p:sp>
        <p:nvSpPr>
          <p:cNvPr id="4" name="Shape 2"/>
          <p:cNvSpPr/>
          <p:nvPr/>
        </p:nvSpPr>
        <p:spPr>
          <a:xfrm>
            <a:off x="706636" y="3125867"/>
            <a:ext cx="6532840" cy="201811"/>
          </a:xfrm>
          <a:prstGeom prst="roundRect">
            <a:avLst>
              <a:gd name="adj" fmla="val 15008"/>
            </a:avLst>
          </a:prstGeom>
          <a:solidFill>
            <a:srgbClr val="404245"/>
          </a:solidFill>
          <a:ln/>
        </p:spPr>
        <p:txBody>
          <a:bodyPr/>
          <a:lstStyle/>
          <a:p>
            <a:endParaRPr lang="en-US"/>
          </a:p>
        </p:txBody>
      </p:sp>
      <p:sp>
        <p:nvSpPr>
          <p:cNvPr id="5" name="Text 3"/>
          <p:cNvSpPr/>
          <p:nvPr/>
        </p:nvSpPr>
        <p:spPr>
          <a:xfrm>
            <a:off x="908447" y="3529489"/>
            <a:ext cx="2523887" cy="315516"/>
          </a:xfrm>
          <a:prstGeom prst="rect">
            <a:avLst/>
          </a:prstGeom>
          <a:noFill/>
          <a:ln/>
        </p:spPr>
        <p:txBody>
          <a:bodyPr wrap="none" lIns="0" tIns="0" rIns="0" bIns="0" rtlCol="0" anchor="t"/>
          <a:lstStyle/>
          <a:p>
            <a:pPr marL="0" indent="0" algn="l">
              <a:lnSpc>
                <a:spcPts val="2450"/>
              </a:lnSpc>
              <a:buNone/>
            </a:pPr>
            <a:r>
              <a:rPr lang="en-US" sz="1950" dirty="0">
                <a:solidFill>
                  <a:srgbClr val="BDA189"/>
                </a:solidFill>
                <a:latin typeface="Prata" pitchFamily="34" charset="0"/>
                <a:ea typeface="Prata" pitchFamily="34" charset="-122"/>
                <a:cs typeface="Prata" pitchFamily="34" charset="-120"/>
              </a:rPr>
              <a:t>Configuration Setup</a:t>
            </a:r>
            <a:endParaRPr lang="en-US" sz="1950" dirty="0"/>
          </a:p>
        </p:txBody>
      </p:sp>
      <p:sp>
        <p:nvSpPr>
          <p:cNvPr id="6" name="Text 4"/>
          <p:cNvSpPr/>
          <p:nvPr/>
        </p:nvSpPr>
        <p:spPr>
          <a:xfrm>
            <a:off x="908447" y="3966091"/>
            <a:ext cx="6129218" cy="646033"/>
          </a:xfrm>
          <a:prstGeom prst="rect">
            <a:avLst/>
          </a:prstGeom>
          <a:noFill/>
          <a:ln/>
        </p:spPr>
        <p:txBody>
          <a:bodyPr wrap="square" lIns="0" tIns="0" rIns="0" bIns="0" rtlCol="0" anchor="t"/>
          <a:lstStyle/>
          <a:p>
            <a:pPr marL="0" indent="0" algn="l">
              <a:lnSpc>
                <a:spcPts val="2500"/>
              </a:lnSpc>
              <a:buNone/>
            </a:pPr>
            <a:r>
              <a:rPr lang="en-US" sz="1550" dirty="0">
                <a:solidFill>
                  <a:srgbClr val="BDA189"/>
                </a:solidFill>
                <a:latin typeface="Manrope" pitchFamily="34" charset="0"/>
                <a:ea typeface="Manrope" pitchFamily="34" charset="-122"/>
                <a:cs typeface="Manrope" pitchFamily="34" charset="-120"/>
              </a:rPr>
              <a:t>DHCP Snooping and Dynamic ARP Inspection (DAI) were enabled globally on all access layer switches.</a:t>
            </a:r>
            <a:endParaRPr lang="en-US" sz="1550" dirty="0"/>
          </a:p>
        </p:txBody>
      </p:sp>
      <p:sp>
        <p:nvSpPr>
          <p:cNvPr id="7" name="Shape 5"/>
          <p:cNvSpPr/>
          <p:nvPr/>
        </p:nvSpPr>
        <p:spPr>
          <a:xfrm>
            <a:off x="7390805" y="2823091"/>
            <a:ext cx="6532959" cy="201811"/>
          </a:xfrm>
          <a:prstGeom prst="roundRect">
            <a:avLst>
              <a:gd name="adj" fmla="val 15008"/>
            </a:avLst>
          </a:prstGeom>
          <a:solidFill>
            <a:srgbClr val="404245"/>
          </a:solidFill>
          <a:ln/>
        </p:spPr>
        <p:txBody>
          <a:bodyPr/>
          <a:lstStyle/>
          <a:p>
            <a:endParaRPr lang="en-US"/>
          </a:p>
        </p:txBody>
      </p:sp>
      <p:sp>
        <p:nvSpPr>
          <p:cNvPr id="8" name="Text 6"/>
          <p:cNvSpPr/>
          <p:nvPr/>
        </p:nvSpPr>
        <p:spPr>
          <a:xfrm>
            <a:off x="7592616" y="3226713"/>
            <a:ext cx="2523887" cy="315516"/>
          </a:xfrm>
          <a:prstGeom prst="rect">
            <a:avLst/>
          </a:prstGeom>
          <a:noFill/>
          <a:ln/>
        </p:spPr>
        <p:txBody>
          <a:bodyPr wrap="none" lIns="0" tIns="0" rIns="0" bIns="0" rtlCol="0" anchor="t"/>
          <a:lstStyle/>
          <a:p>
            <a:pPr marL="0" indent="0" algn="l">
              <a:lnSpc>
                <a:spcPts val="2450"/>
              </a:lnSpc>
              <a:buNone/>
            </a:pPr>
            <a:r>
              <a:rPr lang="en-US" sz="1950" dirty="0">
                <a:solidFill>
                  <a:srgbClr val="BDA189"/>
                </a:solidFill>
                <a:latin typeface="Prata" pitchFamily="34" charset="0"/>
                <a:ea typeface="Prata" pitchFamily="34" charset="-122"/>
                <a:cs typeface="Prata" pitchFamily="34" charset="-120"/>
              </a:rPr>
              <a:t>Port Configuration</a:t>
            </a:r>
            <a:endParaRPr lang="en-US" sz="1950" dirty="0"/>
          </a:p>
        </p:txBody>
      </p:sp>
      <p:sp>
        <p:nvSpPr>
          <p:cNvPr id="9" name="Text 7"/>
          <p:cNvSpPr/>
          <p:nvPr/>
        </p:nvSpPr>
        <p:spPr>
          <a:xfrm>
            <a:off x="7592616" y="3663315"/>
            <a:ext cx="6129338" cy="969050"/>
          </a:xfrm>
          <a:prstGeom prst="rect">
            <a:avLst/>
          </a:prstGeom>
          <a:noFill/>
          <a:ln/>
        </p:spPr>
        <p:txBody>
          <a:bodyPr wrap="square" lIns="0" tIns="0" rIns="0" bIns="0" rtlCol="0" anchor="t"/>
          <a:lstStyle/>
          <a:p>
            <a:pPr marL="0" indent="0" algn="l">
              <a:lnSpc>
                <a:spcPts val="2500"/>
              </a:lnSpc>
              <a:buNone/>
            </a:pPr>
            <a:r>
              <a:rPr lang="en-US" sz="1550" dirty="0">
                <a:solidFill>
                  <a:srgbClr val="BDA189"/>
                </a:solidFill>
                <a:latin typeface="Manrope" pitchFamily="34" charset="0"/>
                <a:ea typeface="Manrope" pitchFamily="34" charset="-122"/>
                <a:cs typeface="Manrope" pitchFamily="34" charset="-120"/>
              </a:rPr>
              <a:t>Ports connected to legitimate DHCP servers and core network infrastructure were configured as "trusted." All client-facing ports were designated as "untrusted."</a:t>
            </a:r>
            <a:endParaRPr lang="en-US" sz="1550" dirty="0"/>
          </a:p>
        </p:txBody>
      </p:sp>
      <p:sp>
        <p:nvSpPr>
          <p:cNvPr id="10" name="Shape 8"/>
          <p:cNvSpPr/>
          <p:nvPr/>
        </p:nvSpPr>
        <p:spPr>
          <a:xfrm>
            <a:off x="706636" y="5288280"/>
            <a:ext cx="6532840" cy="201811"/>
          </a:xfrm>
          <a:prstGeom prst="roundRect">
            <a:avLst>
              <a:gd name="adj" fmla="val 15008"/>
            </a:avLst>
          </a:prstGeom>
          <a:solidFill>
            <a:srgbClr val="404245"/>
          </a:solidFill>
          <a:ln/>
        </p:spPr>
        <p:txBody>
          <a:bodyPr/>
          <a:lstStyle/>
          <a:p>
            <a:endParaRPr lang="en-US"/>
          </a:p>
        </p:txBody>
      </p:sp>
      <p:sp>
        <p:nvSpPr>
          <p:cNvPr id="11" name="Text 9"/>
          <p:cNvSpPr/>
          <p:nvPr/>
        </p:nvSpPr>
        <p:spPr>
          <a:xfrm>
            <a:off x="908447" y="5691902"/>
            <a:ext cx="2523887" cy="315516"/>
          </a:xfrm>
          <a:prstGeom prst="rect">
            <a:avLst/>
          </a:prstGeom>
          <a:noFill/>
          <a:ln/>
        </p:spPr>
        <p:txBody>
          <a:bodyPr wrap="none" lIns="0" tIns="0" rIns="0" bIns="0" rtlCol="0" anchor="t"/>
          <a:lstStyle/>
          <a:p>
            <a:pPr marL="0" indent="0" algn="l">
              <a:lnSpc>
                <a:spcPts val="2450"/>
              </a:lnSpc>
              <a:buNone/>
            </a:pPr>
            <a:r>
              <a:rPr lang="en-US" sz="1950" dirty="0">
                <a:solidFill>
                  <a:srgbClr val="BDA189"/>
                </a:solidFill>
                <a:latin typeface="Prata" pitchFamily="34" charset="0"/>
                <a:ea typeface="Prata" pitchFamily="34" charset="-122"/>
                <a:cs typeface="Prata" pitchFamily="34" charset="-120"/>
              </a:rPr>
              <a:t>Verification</a:t>
            </a:r>
            <a:endParaRPr lang="en-US" sz="1950" dirty="0"/>
          </a:p>
        </p:txBody>
      </p:sp>
      <p:sp>
        <p:nvSpPr>
          <p:cNvPr id="12" name="Text 10"/>
          <p:cNvSpPr/>
          <p:nvPr/>
        </p:nvSpPr>
        <p:spPr>
          <a:xfrm>
            <a:off x="908447" y="6128504"/>
            <a:ext cx="6129218" cy="1292066"/>
          </a:xfrm>
          <a:prstGeom prst="rect">
            <a:avLst/>
          </a:prstGeom>
          <a:noFill/>
          <a:ln/>
        </p:spPr>
        <p:txBody>
          <a:bodyPr wrap="square" lIns="0" tIns="0" rIns="0" bIns="0" rtlCol="0" anchor="t"/>
          <a:lstStyle/>
          <a:p>
            <a:pPr marL="0" indent="0" algn="l">
              <a:lnSpc>
                <a:spcPts val="2500"/>
              </a:lnSpc>
              <a:buNone/>
            </a:pPr>
            <a:r>
              <a:rPr lang="en-US" sz="1550" dirty="0">
                <a:solidFill>
                  <a:srgbClr val="BDA189"/>
                </a:solidFill>
                <a:latin typeface="Manrope" pitchFamily="34" charset="0"/>
                <a:ea typeface="Manrope" pitchFamily="34" charset="-122"/>
                <a:cs typeface="Manrope" pitchFamily="34" charset="-120"/>
              </a:rPr>
              <a:t>Network administrators used commands like `show ethernet-switching-options analyser` and `show ip-source-binding` to confirm the active status of DHCP Snooping and DAI, verifying the integrity of IP-MAC bindings.</a:t>
            </a:r>
            <a:endParaRPr lang="en-US" sz="1550" dirty="0"/>
          </a:p>
        </p:txBody>
      </p:sp>
      <p:sp>
        <p:nvSpPr>
          <p:cNvPr id="13" name="Shape 11"/>
          <p:cNvSpPr/>
          <p:nvPr/>
        </p:nvSpPr>
        <p:spPr>
          <a:xfrm>
            <a:off x="7390805" y="4985504"/>
            <a:ext cx="6532959" cy="201811"/>
          </a:xfrm>
          <a:prstGeom prst="roundRect">
            <a:avLst>
              <a:gd name="adj" fmla="val 15008"/>
            </a:avLst>
          </a:prstGeom>
          <a:solidFill>
            <a:srgbClr val="404245"/>
          </a:solidFill>
          <a:ln/>
        </p:spPr>
        <p:txBody>
          <a:bodyPr/>
          <a:lstStyle/>
          <a:p>
            <a:endParaRPr lang="en-US"/>
          </a:p>
        </p:txBody>
      </p:sp>
      <p:sp>
        <p:nvSpPr>
          <p:cNvPr id="14" name="Text 12"/>
          <p:cNvSpPr/>
          <p:nvPr/>
        </p:nvSpPr>
        <p:spPr>
          <a:xfrm>
            <a:off x="7592616" y="5389126"/>
            <a:ext cx="2523887" cy="315516"/>
          </a:xfrm>
          <a:prstGeom prst="rect">
            <a:avLst/>
          </a:prstGeom>
          <a:noFill/>
          <a:ln/>
        </p:spPr>
        <p:txBody>
          <a:bodyPr wrap="none" lIns="0" tIns="0" rIns="0" bIns="0" rtlCol="0" anchor="t"/>
          <a:lstStyle/>
          <a:p>
            <a:pPr marL="0" indent="0" algn="l">
              <a:lnSpc>
                <a:spcPts val="2450"/>
              </a:lnSpc>
              <a:buNone/>
            </a:pPr>
            <a:r>
              <a:rPr lang="en-US" sz="1950" dirty="0">
                <a:solidFill>
                  <a:srgbClr val="BDA189"/>
                </a:solidFill>
                <a:latin typeface="Prata" pitchFamily="34" charset="0"/>
                <a:ea typeface="Prata" pitchFamily="34" charset="-122"/>
                <a:cs typeface="Prata" pitchFamily="34" charset="-120"/>
              </a:rPr>
              <a:t>Outcome</a:t>
            </a:r>
            <a:endParaRPr lang="en-US" sz="1950" dirty="0"/>
          </a:p>
        </p:txBody>
      </p:sp>
      <p:sp>
        <p:nvSpPr>
          <p:cNvPr id="15" name="Text 13"/>
          <p:cNvSpPr/>
          <p:nvPr/>
        </p:nvSpPr>
        <p:spPr>
          <a:xfrm>
            <a:off x="7592616" y="5825728"/>
            <a:ext cx="6129338" cy="1292066"/>
          </a:xfrm>
          <a:prstGeom prst="rect">
            <a:avLst/>
          </a:prstGeom>
          <a:noFill/>
          <a:ln/>
        </p:spPr>
        <p:txBody>
          <a:bodyPr wrap="square" lIns="0" tIns="0" rIns="0" bIns="0" rtlCol="0" anchor="t"/>
          <a:lstStyle/>
          <a:p>
            <a:pPr marL="0" indent="0" algn="l">
              <a:lnSpc>
                <a:spcPts val="2500"/>
              </a:lnSpc>
              <a:buNone/>
            </a:pPr>
            <a:r>
              <a:rPr lang="en-US" sz="1550" dirty="0">
                <a:solidFill>
                  <a:srgbClr val="BDA189"/>
                </a:solidFill>
                <a:latin typeface="Manrope" pitchFamily="34" charset="0"/>
                <a:ea typeface="Manrope" pitchFamily="34" charset="-122"/>
                <a:cs typeface="Manrope" pitchFamily="34" charset="-120"/>
              </a:rPr>
              <a:t>Post-implementation, the organisation observed a significant reduction in reported ARP spoofing incidents and enhanced network stability, demonstrating the effectiveness of integrated defence.</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654016"/>
            <a:ext cx="8081724" cy="708779"/>
          </a:xfrm>
          <a:prstGeom prst="rect">
            <a:avLst/>
          </a:prstGeom>
          <a:noFill/>
          <a:ln/>
        </p:spPr>
        <p:txBody>
          <a:bodyPr wrap="non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Summary and Key Takeaways</a:t>
            </a:r>
            <a:endParaRPr lang="en-US" sz="4450" dirty="0"/>
          </a:p>
        </p:txBody>
      </p:sp>
      <p:sp>
        <p:nvSpPr>
          <p:cNvPr id="3" name="Text 1"/>
          <p:cNvSpPr/>
          <p:nvPr/>
        </p:nvSpPr>
        <p:spPr>
          <a:xfrm>
            <a:off x="793790" y="281642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ARP gratuitous storm attacks exploit fundamental weaknesses in the ARP protocol, leading to serious security breaches like MITM and DoS. Effective defence requires a multi-layered approach.</a:t>
            </a:r>
            <a:endParaRPr lang="en-US" sz="1750" dirty="0"/>
          </a:p>
        </p:txBody>
      </p:sp>
      <p:sp>
        <p:nvSpPr>
          <p:cNvPr id="4" name="Text 2"/>
          <p:cNvSpPr/>
          <p:nvPr/>
        </p:nvSpPr>
        <p:spPr>
          <a:xfrm>
            <a:off x="793790" y="379737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Attack Vulnerability:</a:t>
            </a:r>
            <a:r>
              <a:rPr lang="en-US" sz="1750" dirty="0">
                <a:solidFill>
                  <a:srgbClr val="BDA189"/>
                </a:solidFill>
                <a:latin typeface="Manrope" pitchFamily="34" charset="0"/>
                <a:ea typeface="Manrope" pitchFamily="34" charset="-122"/>
                <a:cs typeface="Manrope" pitchFamily="34" charset="-120"/>
              </a:rPr>
              <a:t> ARP's stateless nature allows attackers to poison network caches with fake gratuitous ARP replies.</a:t>
            </a:r>
            <a:endParaRPr lang="en-US" sz="1750" dirty="0"/>
          </a:p>
        </p:txBody>
      </p:sp>
      <p:sp>
        <p:nvSpPr>
          <p:cNvPr id="5" name="Text 3"/>
          <p:cNvSpPr/>
          <p:nvPr/>
        </p:nvSpPr>
        <p:spPr>
          <a:xfrm>
            <a:off x="793790" y="4239578"/>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Vigilant Detection:</a:t>
            </a:r>
            <a:r>
              <a:rPr lang="en-US" sz="1750" dirty="0">
                <a:solidFill>
                  <a:srgbClr val="BDA189"/>
                </a:solidFill>
                <a:latin typeface="Manrope" pitchFamily="34" charset="0"/>
                <a:ea typeface="Manrope" pitchFamily="34" charset="-122"/>
                <a:cs typeface="Manrope" pitchFamily="34" charset="-120"/>
              </a:rPr>
              <a:t> Crucial for early response, involving ARP table monitoring, traffic analysis with tools like Wireshark, and alerts from dedicated ARP monitoring software.</a:t>
            </a:r>
            <a:endParaRPr lang="en-US" sz="1750" dirty="0"/>
          </a:p>
        </p:txBody>
      </p:sp>
      <p:sp>
        <p:nvSpPr>
          <p:cNvPr id="6" name="Text 4"/>
          <p:cNvSpPr/>
          <p:nvPr/>
        </p:nvSpPr>
        <p:spPr>
          <a:xfrm>
            <a:off x="793790" y="5044678"/>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Layered Defence:</a:t>
            </a:r>
            <a:r>
              <a:rPr lang="en-US" sz="1750" dirty="0">
                <a:solidFill>
                  <a:srgbClr val="BDA189"/>
                </a:solidFill>
                <a:latin typeface="Manrope" pitchFamily="34" charset="0"/>
                <a:ea typeface="Manrope" pitchFamily="34" charset="-122"/>
                <a:cs typeface="Manrope" pitchFamily="34" charset="-120"/>
              </a:rPr>
              <a:t> Combine managed switch features (DAI, DHCP Snooping), host-based tools (static ARP, firewall rules), and traffic encryption (VPNs, HTTPS/TLS).</a:t>
            </a:r>
            <a:endParaRPr lang="en-US" sz="1750" dirty="0"/>
          </a:p>
        </p:txBody>
      </p:sp>
      <p:sp>
        <p:nvSpPr>
          <p:cNvPr id="7" name="Text 5"/>
          <p:cNvSpPr/>
          <p:nvPr/>
        </p:nvSpPr>
        <p:spPr>
          <a:xfrm>
            <a:off x="793790" y="5849779"/>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Proactive Security:</a:t>
            </a:r>
            <a:r>
              <a:rPr lang="en-US" sz="1750" dirty="0">
                <a:solidFill>
                  <a:srgbClr val="BDA189"/>
                </a:solidFill>
                <a:latin typeface="Manrope" pitchFamily="34" charset="0"/>
                <a:ea typeface="Manrope" pitchFamily="34" charset="-122"/>
                <a:cs typeface="Manrope" pitchFamily="34" charset="-120"/>
              </a:rPr>
              <a:t> Network segmentation (VLANs), regular updates, and continuous user education are vital for a robust defence posture against evolving ARP-based threats.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080663-2B0C-85EE-3230-F9EA44FD4167}"/>
              </a:ext>
            </a:extLst>
          </p:cNvPr>
          <p:cNvSpPr txBox="1"/>
          <p:nvPr/>
        </p:nvSpPr>
        <p:spPr>
          <a:xfrm>
            <a:off x="4352082" y="3323896"/>
            <a:ext cx="5011837" cy="1323439"/>
          </a:xfrm>
          <a:prstGeom prst="rect">
            <a:avLst/>
          </a:prstGeom>
          <a:noFill/>
        </p:spPr>
        <p:txBody>
          <a:bodyPr wrap="square" rtlCol="0">
            <a:spAutoFit/>
          </a:bodyPr>
          <a:lstStyle/>
          <a:p>
            <a:r>
              <a:rPr lang="en-US" sz="8000" dirty="0">
                <a:solidFill>
                  <a:schemeClr val="bg1"/>
                </a:solidFill>
              </a:rPr>
              <a:t>Thank you</a:t>
            </a:r>
          </a:p>
        </p:txBody>
      </p:sp>
    </p:spTree>
    <p:extLst>
      <p:ext uri="{BB962C8B-B14F-4D97-AF65-F5344CB8AC3E}">
        <p14:creationId xmlns:p14="http://schemas.microsoft.com/office/powerpoint/2010/main" val="436926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Understanding ARP Gratuitous Storm Attacks and Defence</a:t>
            </a:r>
            <a:endParaRPr lang="en-US" sz="4450" dirty="0"/>
          </a:p>
        </p:txBody>
      </p:sp>
      <p:sp>
        <p:nvSpPr>
          <p:cNvPr id="4" name="Text 1"/>
          <p:cNvSpPr/>
          <p:nvPr/>
        </p:nvSpPr>
        <p:spPr>
          <a:xfrm>
            <a:off x="793790" y="4622244"/>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This presentation will explore the vulnerabilities of the ARP protocol, detail attack methods like gratuitous ARP storms, and outline essential defence strategies to secure local networks. We'll cover the attack's impact and practical mitigation techniques.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60934"/>
            <a:ext cx="9260443" cy="708779"/>
          </a:xfrm>
          <a:prstGeom prst="rect">
            <a:avLst/>
          </a:prstGeom>
          <a:noFill/>
          <a:ln/>
        </p:spPr>
        <p:txBody>
          <a:bodyPr wrap="non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What is ARP and Gratuitous ARP?</a:t>
            </a:r>
            <a:endParaRPr lang="en-US" sz="4450" dirty="0"/>
          </a:p>
        </p:txBody>
      </p:sp>
      <p:sp>
        <p:nvSpPr>
          <p:cNvPr id="3" name="Shape 1"/>
          <p:cNvSpPr/>
          <p:nvPr/>
        </p:nvSpPr>
        <p:spPr>
          <a:xfrm>
            <a:off x="793790" y="2923342"/>
            <a:ext cx="4196358" cy="3545324"/>
          </a:xfrm>
          <a:prstGeom prst="roundRect">
            <a:avLst>
              <a:gd name="adj" fmla="val 4127"/>
            </a:avLst>
          </a:prstGeom>
          <a:solidFill>
            <a:srgbClr val="212326"/>
          </a:solidFill>
          <a:ln w="30480">
            <a:solidFill>
              <a:srgbClr val="595B5E"/>
            </a:solidFill>
            <a:prstDash val="solid"/>
          </a:ln>
        </p:spPr>
        <p:txBody>
          <a:bodyPr/>
          <a:lstStyle/>
          <a:p>
            <a:endParaRPr lang="en-US"/>
          </a:p>
        </p:txBody>
      </p:sp>
      <p:sp>
        <p:nvSpPr>
          <p:cNvPr id="4" name="Shape 2"/>
          <p:cNvSpPr/>
          <p:nvPr/>
        </p:nvSpPr>
        <p:spPr>
          <a:xfrm>
            <a:off x="763310" y="2923342"/>
            <a:ext cx="121920" cy="3545324"/>
          </a:xfrm>
          <a:prstGeom prst="roundRect">
            <a:avLst>
              <a:gd name="adj" fmla="val 27907"/>
            </a:avLst>
          </a:prstGeom>
          <a:solidFill>
            <a:srgbClr val="84482D"/>
          </a:solidFill>
          <a:ln/>
        </p:spPr>
        <p:txBody>
          <a:bodyPr/>
          <a:lstStyle/>
          <a:p>
            <a:endParaRPr lang="en-US"/>
          </a:p>
        </p:txBody>
      </p:sp>
      <p:sp>
        <p:nvSpPr>
          <p:cNvPr id="5" name="Text 3"/>
          <p:cNvSpPr/>
          <p:nvPr/>
        </p:nvSpPr>
        <p:spPr>
          <a:xfrm>
            <a:off x="1142524" y="318063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DA189"/>
                </a:solidFill>
                <a:latin typeface="Prata" pitchFamily="34" charset="0"/>
                <a:ea typeface="Prata" pitchFamily="34" charset="-122"/>
                <a:cs typeface="Prata" pitchFamily="34" charset="-120"/>
              </a:rPr>
              <a:t>ARP Protocol</a:t>
            </a:r>
            <a:endParaRPr lang="en-US" sz="2200" dirty="0"/>
          </a:p>
        </p:txBody>
      </p:sp>
      <p:sp>
        <p:nvSpPr>
          <p:cNvPr id="6" name="Text 4"/>
          <p:cNvSpPr/>
          <p:nvPr/>
        </p:nvSpPr>
        <p:spPr>
          <a:xfrm>
            <a:off x="1142524" y="3671054"/>
            <a:ext cx="3590330" cy="2540318"/>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ARP (Address Resolution Protocol) is fundamental for IPv4 networks, mapping IP addresses to physical MAC addresses. This mapping allows devices to locate each other on a local network segment.</a:t>
            </a:r>
            <a:endParaRPr lang="en-US" sz="1750" dirty="0"/>
          </a:p>
        </p:txBody>
      </p:sp>
      <p:sp>
        <p:nvSpPr>
          <p:cNvPr id="7" name="Shape 5"/>
          <p:cNvSpPr/>
          <p:nvPr/>
        </p:nvSpPr>
        <p:spPr>
          <a:xfrm>
            <a:off x="5216962" y="2923342"/>
            <a:ext cx="4196358" cy="3545324"/>
          </a:xfrm>
          <a:prstGeom prst="roundRect">
            <a:avLst>
              <a:gd name="adj" fmla="val 4127"/>
            </a:avLst>
          </a:prstGeom>
          <a:solidFill>
            <a:srgbClr val="212326"/>
          </a:solidFill>
          <a:ln w="30480">
            <a:solidFill>
              <a:srgbClr val="595B5E"/>
            </a:solidFill>
            <a:prstDash val="solid"/>
          </a:ln>
        </p:spPr>
        <p:txBody>
          <a:bodyPr/>
          <a:lstStyle/>
          <a:p>
            <a:endParaRPr lang="en-US"/>
          </a:p>
        </p:txBody>
      </p:sp>
      <p:sp>
        <p:nvSpPr>
          <p:cNvPr id="8" name="Shape 6"/>
          <p:cNvSpPr/>
          <p:nvPr/>
        </p:nvSpPr>
        <p:spPr>
          <a:xfrm>
            <a:off x="5186482" y="2923342"/>
            <a:ext cx="121920" cy="3545324"/>
          </a:xfrm>
          <a:prstGeom prst="roundRect">
            <a:avLst>
              <a:gd name="adj" fmla="val 27907"/>
            </a:avLst>
          </a:prstGeom>
          <a:solidFill>
            <a:srgbClr val="84482D"/>
          </a:solidFill>
          <a:ln/>
        </p:spPr>
        <p:txBody>
          <a:bodyPr/>
          <a:lstStyle/>
          <a:p>
            <a:endParaRPr lang="en-US"/>
          </a:p>
        </p:txBody>
      </p:sp>
      <p:sp>
        <p:nvSpPr>
          <p:cNvPr id="9" name="Text 7"/>
          <p:cNvSpPr/>
          <p:nvPr/>
        </p:nvSpPr>
        <p:spPr>
          <a:xfrm>
            <a:off x="5565696" y="318063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DA189"/>
                </a:solidFill>
                <a:latin typeface="Prata" pitchFamily="34" charset="0"/>
                <a:ea typeface="Prata" pitchFamily="34" charset="-122"/>
                <a:cs typeface="Prata" pitchFamily="34" charset="-120"/>
              </a:rPr>
              <a:t>Gratuitous ARP</a:t>
            </a:r>
            <a:endParaRPr lang="en-US" sz="2200" dirty="0"/>
          </a:p>
        </p:txBody>
      </p:sp>
      <p:sp>
        <p:nvSpPr>
          <p:cNvPr id="10" name="Text 8"/>
          <p:cNvSpPr/>
          <p:nvPr/>
        </p:nvSpPr>
        <p:spPr>
          <a:xfrm>
            <a:off x="5565696" y="3671054"/>
            <a:ext cx="3590330" cy="2540318"/>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A gratuitous ARP is an unsolicited ARP reply, broadcast by a device to announce its IP-to-MAC address mapping. It's used for legitimate purposes like updating ARP caches or detecting IP conflicts.</a:t>
            </a:r>
            <a:endParaRPr lang="en-US" sz="1750" dirty="0"/>
          </a:p>
        </p:txBody>
      </p:sp>
      <p:sp>
        <p:nvSpPr>
          <p:cNvPr id="11" name="Shape 9"/>
          <p:cNvSpPr/>
          <p:nvPr/>
        </p:nvSpPr>
        <p:spPr>
          <a:xfrm>
            <a:off x="9640133" y="2923342"/>
            <a:ext cx="4196358" cy="3545324"/>
          </a:xfrm>
          <a:prstGeom prst="roundRect">
            <a:avLst>
              <a:gd name="adj" fmla="val 4127"/>
            </a:avLst>
          </a:prstGeom>
          <a:solidFill>
            <a:srgbClr val="212326"/>
          </a:solidFill>
          <a:ln w="30480">
            <a:solidFill>
              <a:srgbClr val="595B5E"/>
            </a:solidFill>
            <a:prstDash val="solid"/>
          </a:ln>
        </p:spPr>
        <p:txBody>
          <a:bodyPr/>
          <a:lstStyle/>
          <a:p>
            <a:endParaRPr lang="en-US"/>
          </a:p>
        </p:txBody>
      </p:sp>
      <p:sp>
        <p:nvSpPr>
          <p:cNvPr id="12" name="Shape 10"/>
          <p:cNvSpPr/>
          <p:nvPr/>
        </p:nvSpPr>
        <p:spPr>
          <a:xfrm>
            <a:off x="9609653" y="2923342"/>
            <a:ext cx="121920" cy="3545324"/>
          </a:xfrm>
          <a:prstGeom prst="roundRect">
            <a:avLst>
              <a:gd name="adj" fmla="val 27907"/>
            </a:avLst>
          </a:prstGeom>
          <a:solidFill>
            <a:srgbClr val="84482D"/>
          </a:solidFill>
          <a:ln/>
        </p:spPr>
        <p:txBody>
          <a:bodyPr/>
          <a:lstStyle/>
          <a:p>
            <a:endParaRPr lang="en-US"/>
          </a:p>
        </p:txBody>
      </p:sp>
      <p:sp>
        <p:nvSpPr>
          <p:cNvPr id="13" name="Text 11"/>
          <p:cNvSpPr/>
          <p:nvPr/>
        </p:nvSpPr>
        <p:spPr>
          <a:xfrm>
            <a:off x="9988868" y="318063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DA189"/>
                </a:solidFill>
                <a:latin typeface="Prata" pitchFamily="34" charset="0"/>
                <a:ea typeface="Prata" pitchFamily="34" charset="-122"/>
                <a:cs typeface="Prata" pitchFamily="34" charset="-120"/>
              </a:rPr>
              <a:t>Stateless Nature</a:t>
            </a:r>
            <a:endParaRPr lang="en-US" sz="2200" dirty="0"/>
          </a:p>
        </p:txBody>
      </p:sp>
      <p:sp>
        <p:nvSpPr>
          <p:cNvPr id="14" name="Text 12"/>
          <p:cNvSpPr/>
          <p:nvPr/>
        </p:nvSpPr>
        <p:spPr>
          <a:xfrm>
            <a:off x="9988868" y="3671054"/>
            <a:ext cx="3590330" cy="2540318"/>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A key vulnerability of ARP is its stateless nature; devices accept ARP replies and update their caches without verifying if a request was ever made, making them susceptible to malicious updates.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04374" y="555546"/>
            <a:ext cx="9639300" cy="628888"/>
          </a:xfrm>
          <a:prstGeom prst="rect">
            <a:avLst/>
          </a:prstGeom>
          <a:noFill/>
          <a:ln/>
        </p:spPr>
        <p:txBody>
          <a:bodyPr wrap="none" lIns="0" tIns="0" rIns="0" bIns="0" rtlCol="0" anchor="t"/>
          <a:lstStyle/>
          <a:p>
            <a:pPr marL="0" indent="0" algn="l">
              <a:lnSpc>
                <a:spcPts val="4950"/>
              </a:lnSpc>
              <a:buNone/>
            </a:pPr>
            <a:r>
              <a:rPr lang="en-US" sz="3950" dirty="0">
                <a:solidFill>
                  <a:srgbClr val="F2D4BA"/>
                </a:solidFill>
                <a:latin typeface="Prata" pitchFamily="34" charset="0"/>
                <a:ea typeface="Prata" pitchFamily="34" charset="-122"/>
                <a:cs typeface="Prata" pitchFamily="34" charset="-120"/>
              </a:rPr>
              <a:t>ARP Gratuitous Storm Attack Explained</a:t>
            </a:r>
            <a:endParaRPr lang="en-US" sz="3950" dirty="0"/>
          </a:p>
        </p:txBody>
      </p:sp>
      <p:sp>
        <p:nvSpPr>
          <p:cNvPr id="3" name="Text 1"/>
          <p:cNvSpPr/>
          <p:nvPr/>
        </p:nvSpPr>
        <p:spPr>
          <a:xfrm>
            <a:off x="704374" y="1586865"/>
            <a:ext cx="13221653" cy="643890"/>
          </a:xfrm>
          <a:prstGeom prst="rect">
            <a:avLst/>
          </a:prstGeom>
          <a:noFill/>
          <a:ln/>
        </p:spPr>
        <p:txBody>
          <a:bodyPr wrap="square" lIns="0" tIns="0" rIns="0" bIns="0" rtlCol="0" anchor="t"/>
          <a:lstStyle/>
          <a:p>
            <a:pPr marL="0" indent="0" algn="l">
              <a:lnSpc>
                <a:spcPts val="2500"/>
              </a:lnSpc>
              <a:buNone/>
            </a:pPr>
            <a:r>
              <a:rPr lang="en-US" sz="1550" dirty="0">
                <a:solidFill>
                  <a:srgbClr val="BDA189"/>
                </a:solidFill>
                <a:latin typeface="Manrope" pitchFamily="34" charset="0"/>
                <a:ea typeface="Manrope" pitchFamily="34" charset="-122"/>
                <a:cs typeface="Manrope" pitchFamily="34" charset="-120"/>
              </a:rPr>
              <a:t>An ARP gratuitous storm attack involves an attacker flooding the local network with fake, unsolicited ARP replies. These malicious packets contain falsified IP-to-MAC mappings, causing network devices to update their ARP caches incorrectly.</a:t>
            </a:r>
            <a:endParaRPr lang="en-US" sz="1550" dirty="0"/>
          </a:p>
        </p:txBody>
      </p:sp>
      <p:pic>
        <p:nvPicPr>
          <p:cNvPr id="4" name="Image 0" descr="preencoded.png"/>
          <p:cNvPicPr>
            <a:picLocks noChangeAspect="1"/>
          </p:cNvPicPr>
          <p:nvPr/>
        </p:nvPicPr>
        <p:blipFill>
          <a:blip r:embed="rId3"/>
          <a:stretch>
            <a:fillRect/>
          </a:stretch>
        </p:blipFill>
        <p:spPr>
          <a:xfrm>
            <a:off x="704374" y="2457093"/>
            <a:ext cx="6610826" cy="804982"/>
          </a:xfrm>
          <a:prstGeom prst="rect">
            <a:avLst/>
          </a:prstGeom>
        </p:spPr>
      </p:pic>
      <p:sp>
        <p:nvSpPr>
          <p:cNvPr id="5" name="Text 2"/>
          <p:cNvSpPr/>
          <p:nvPr/>
        </p:nvSpPr>
        <p:spPr>
          <a:xfrm>
            <a:off x="905589" y="3463290"/>
            <a:ext cx="2619494" cy="314444"/>
          </a:xfrm>
          <a:prstGeom prst="rect">
            <a:avLst/>
          </a:prstGeom>
          <a:noFill/>
          <a:ln/>
        </p:spPr>
        <p:txBody>
          <a:bodyPr wrap="none" lIns="0" tIns="0" rIns="0" bIns="0" rtlCol="0" anchor="t"/>
          <a:lstStyle/>
          <a:p>
            <a:pPr marL="0" indent="0" algn="l">
              <a:lnSpc>
                <a:spcPts val="2450"/>
              </a:lnSpc>
              <a:buNone/>
            </a:pPr>
            <a:r>
              <a:rPr lang="en-US" sz="1950" dirty="0">
                <a:solidFill>
                  <a:srgbClr val="BDA189"/>
                </a:solidFill>
                <a:latin typeface="Prata" pitchFamily="34" charset="0"/>
                <a:ea typeface="Prata" pitchFamily="34" charset="-122"/>
                <a:cs typeface="Prata" pitchFamily="34" charset="-120"/>
              </a:rPr>
              <a:t>Flooding the Network</a:t>
            </a:r>
            <a:endParaRPr lang="en-US" sz="1950" dirty="0"/>
          </a:p>
        </p:txBody>
      </p:sp>
      <p:sp>
        <p:nvSpPr>
          <p:cNvPr id="6" name="Text 3"/>
          <p:cNvSpPr/>
          <p:nvPr/>
        </p:nvSpPr>
        <p:spPr>
          <a:xfrm>
            <a:off x="905589" y="3898463"/>
            <a:ext cx="6208395" cy="643890"/>
          </a:xfrm>
          <a:prstGeom prst="rect">
            <a:avLst/>
          </a:prstGeom>
          <a:noFill/>
          <a:ln/>
        </p:spPr>
        <p:txBody>
          <a:bodyPr wrap="square" lIns="0" tIns="0" rIns="0" bIns="0" rtlCol="0" anchor="t"/>
          <a:lstStyle/>
          <a:p>
            <a:pPr marL="0" indent="0" algn="l">
              <a:lnSpc>
                <a:spcPts val="2500"/>
              </a:lnSpc>
              <a:buNone/>
            </a:pPr>
            <a:r>
              <a:rPr lang="en-US" sz="1550" dirty="0">
                <a:solidFill>
                  <a:srgbClr val="BDA189"/>
                </a:solidFill>
                <a:latin typeface="Manrope" pitchFamily="34" charset="0"/>
                <a:ea typeface="Manrope" pitchFamily="34" charset="-122"/>
                <a:cs typeface="Manrope" pitchFamily="34" charset="-120"/>
              </a:rPr>
              <a:t>The attacker sends a high volume of gratuitous ARP replies, rapidly saturating the network.</a:t>
            </a:r>
            <a:endParaRPr lang="en-US" sz="1550" dirty="0"/>
          </a:p>
        </p:txBody>
      </p:sp>
      <p:pic>
        <p:nvPicPr>
          <p:cNvPr id="7" name="Image 1" descr="preencoded.png"/>
          <p:cNvPicPr>
            <a:picLocks noChangeAspect="1"/>
          </p:cNvPicPr>
          <p:nvPr/>
        </p:nvPicPr>
        <p:blipFill>
          <a:blip r:embed="rId4"/>
          <a:stretch>
            <a:fillRect/>
          </a:stretch>
        </p:blipFill>
        <p:spPr>
          <a:xfrm>
            <a:off x="7315200" y="2457093"/>
            <a:ext cx="6610826" cy="804982"/>
          </a:xfrm>
          <a:prstGeom prst="rect">
            <a:avLst/>
          </a:prstGeom>
        </p:spPr>
      </p:pic>
      <p:sp>
        <p:nvSpPr>
          <p:cNvPr id="8" name="Text 4"/>
          <p:cNvSpPr/>
          <p:nvPr/>
        </p:nvSpPr>
        <p:spPr>
          <a:xfrm>
            <a:off x="7516416" y="3463290"/>
            <a:ext cx="2515910" cy="314444"/>
          </a:xfrm>
          <a:prstGeom prst="rect">
            <a:avLst/>
          </a:prstGeom>
          <a:noFill/>
          <a:ln/>
        </p:spPr>
        <p:txBody>
          <a:bodyPr wrap="none" lIns="0" tIns="0" rIns="0" bIns="0" rtlCol="0" anchor="t"/>
          <a:lstStyle/>
          <a:p>
            <a:pPr marL="0" indent="0" algn="l">
              <a:lnSpc>
                <a:spcPts val="2450"/>
              </a:lnSpc>
              <a:buNone/>
            </a:pPr>
            <a:r>
              <a:rPr lang="en-US" sz="1950" dirty="0">
                <a:solidFill>
                  <a:srgbClr val="BDA189"/>
                </a:solidFill>
                <a:latin typeface="Prata" pitchFamily="34" charset="0"/>
                <a:ea typeface="Prata" pitchFamily="34" charset="-122"/>
                <a:cs typeface="Prata" pitchFamily="34" charset="-120"/>
              </a:rPr>
              <a:t>Cache Poisoning</a:t>
            </a:r>
            <a:endParaRPr lang="en-US" sz="1950" dirty="0"/>
          </a:p>
        </p:txBody>
      </p:sp>
      <p:sp>
        <p:nvSpPr>
          <p:cNvPr id="9" name="Text 5"/>
          <p:cNvSpPr/>
          <p:nvPr/>
        </p:nvSpPr>
        <p:spPr>
          <a:xfrm>
            <a:off x="7516416" y="3898463"/>
            <a:ext cx="6208395" cy="965835"/>
          </a:xfrm>
          <a:prstGeom prst="rect">
            <a:avLst/>
          </a:prstGeom>
          <a:noFill/>
          <a:ln/>
        </p:spPr>
        <p:txBody>
          <a:bodyPr wrap="square" lIns="0" tIns="0" rIns="0" bIns="0" rtlCol="0" anchor="t"/>
          <a:lstStyle/>
          <a:p>
            <a:pPr marL="0" indent="0" algn="l">
              <a:lnSpc>
                <a:spcPts val="2500"/>
              </a:lnSpc>
              <a:buNone/>
            </a:pPr>
            <a:r>
              <a:rPr lang="en-US" sz="1550" dirty="0">
                <a:solidFill>
                  <a:srgbClr val="BDA189"/>
                </a:solidFill>
                <a:latin typeface="Manrope" pitchFamily="34" charset="0"/>
                <a:ea typeface="Manrope" pitchFamily="34" charset="-122"/>
                <a:cs typeface="Manrope" pitchFamily="34" charset="-120"/>
              </a:rPr>
              <a:t>Network devices, including switches and hosts, receive these fake replies and overwrite their legitimate ARP cache entries with the attacker's MAC address associated with various IPs.</a:t>
            </a:r>
            <a:endParaRPr lang="en-US" sz="1550" dirty="0"/>
          </a:p>
        </p:txBody>
      </p:sp>
      <p:pic>
        <p:nvPicPr>
          <p:cNvPr id="10" name="Image 2" descr="preencoded.png"/>
          <p:cNvPicPr>
            <a:picLocks noChangeAspect="1"/>
          </p:cNvPicPr>
          <p:nvPr/>
        </p:nvPicPr>
        <p:blipFill>
          <a:blip r:embed="rId5"/>
          <a:stretch>
            <a:fillRect/>
          </a:stretch>
        </p:blipFill>
        <p:spPr>
          <a:xfrm>
            <a:off x="704374" y="5065514"/>
            <a:ext cx="6610826" cy="804982"/>
          </a:xfrm>
          <a:prstGeom prst="rect">
            <a:avLst/>
          </a:prstGeom>
        </p:spPr>
      </p:pic>
      <p:sp>
        <p:nvSpPr>
          <p:cNvPr id="11" name="Text 6"/>
          <p:cNvSpPr/>
          <p:nvPr/>
        </p:nvSpPr>
        <p:spPr>
          <a:xfrm>
            <a:off x="905589" y="6071711"/>
            <a:ext cx="2515910" cy="314444"/>
          </a:xfrm>
          <a:prstGeom prst="rect">
            <a:avLst/>
          </a:prstGeom>
          <a:noFill/>
          <a:ln/>
        </p:spPr>
        <p:txBody>
          <a:bodyPr wrap="none" lIns="0" tIns="0" rIns="0" bIns="0" rtlCol="0" anchor="t"/>
          <a:lstStyle/>
          <a:p>
            <a:pPr marL="0" indent="0" algn="l">
              <a:lnSpc>
                <a:spcPts val="2450"/>
              </a:lnSpc>
              <a:buNone/>
            </a:pPr>
            <a:r>
              <a:rPr lang="en-US" sz="1950" dirty="0">
                <a:solidFill>
                  <a:srgbClr val="BDA189"/>
                </a:solidFill>
                <a:latin typeface="Prata" pitchFamily="34" charset="0"/>
                <a:ea typeface="Prata" pitchFamily="34" charset="-122"/>
                <a:cs typeface="Prata" pitchFamily="34" charset="-120"/>
              </a:rPr>
              <a:t>Traffic Redirection</a:t>
            </a:r>
            <a:endParaRPr lang="en-US" sz="1950" dirty="0"/>
          </a:p>
        </p:txBody>
      </p:sp>
      <p:sp>
        <p:nvSpPr>
          <p:cNvPr id="12" name="Text 7"/>
          <p:cNvSpPr/>
          <p:nvPr/>
        </p:nvSpPr>
        <p:spPr>
          <a:xfrm>
            <a:off x="905589" y="6506885"/>
            <a:ext cx="6208395" cy="965835"/>
          </a:xfrm>
          <a:prstGeom prst="rect">
            <a:avLst/>
          </a:prstGeom>
          <a:noFill/>
          <a:ln/>
        </p:spPr>
        <p:txBody>
          <a:bodyPr wrap="square" lIns="0" tIns="0" rIns="0" bIns="0" rtlCol="0" anchor="t"/>
          <a:lstStyle/>
          <a:p>
            <a:pPr marL="0" indent="0" algn="l">
              <a:lnSpc>
                <a:spcPts val="2500"/>
              </a:lnSpc>
              <a:buNone/>
            </a:pPr>
            <a:r>
              <a:rPr lang="en-US" sz="1550" dirty="0">
                <a:solidFill>
                  <a:srgbClr val="BDA189"/>
                </a:solidFill>
                <a:latin typeface="Manrope" pitchFamily="34" charset="0"/>
                <a:ea typeface="Manrope" pitchFamily="34" charset="-122"/>
                <a:cs typeface="Manrope" pitchFamily="34" charset="-120"/>
              </a:rPr>
              <a:t>Consequently, traffic intended for legitimate devices (e.g., the default gateway) is redirected to the attacker's machine, enabling Man-in-the-Middle (MITM) attacks.</a:t>
            </a:r>
            <a:endParaRPr lang="en-US" sz="1550" dirty="0"/>
          </a:p>
        </p:txBody>
      </p:sp>
      <p:pic>
        <p:nvPicPr>
          <p:cNvPr id="13" name="Image 3" descr="preencoded.png"/>
          <p:cNvPicPr>
            <a:picLocks noChangeAspect="1"/>
          </p:cNvPicPr>
          <p:nvPr/>
        </p:nvPicPr>
        <p:blipFill>
          <a:blip r:embed="rId6"/>
          <a:stretch>
            <a:fillRect/>
          </a:stretch>
        </p:blipFill>
        <p:spPr>
          <a:xfrm>
            <a:off x="7315200" y="5065514"/>
            <a:ext cx="6610826" cy="804982"/>
          </a:xfrm>
          <a:prstGeom prst="rect">
            <a:avLst/>
          </a:prstGeom>
        </p:spPr>
      </p:pic>
      <p:sp>
        <p:nvSpPr>
          <p:cNvPr id="14" name="Text 8"/>
          <p:cNvSpPr/>
          <p:nvPr/>
        </p:nvSpPr>
        <p:spPr>
          <a:xfrm>
            <a:off x="7516416" y="6071711"/>
            <a:ext cx="2832735" cy="314444"/>
          </a:xfrm>
          <a:prstGeom prst="rect">
            <a:avLst/>
          </a:prstGeom>
          <a:noFill/>
          <a:ln/>
        </p:spPr>
        <p:txBody>
          <a:bodyPr wrap="none" lIns="0" tIns="0" rIns="0" bIns="0" rtlCol="0" anchor="t"/>
          <a:lstStyle/>
          <a:p>
            <a:pPr marL="0" indent="0" algn="l">
              <a:lnSpc>
                <a:spcPts val="2450"/>
              </a:lnSpc>
              <a:buNone/>
            </a:pPr>
            <a:r>
              <a:rPr lang="en-US" sz="1950" dirty="0">
                <a:solidFill>
                  <a:srgbClr val="BDA189"/>
                </a:solidFill>
                <a:latin typeface="Prata" pitchFamily="34" charset="0"/>
                <a:ea typeface="Prata" pitchFamily="34" charset="-122"/>
                <a:cs typeface="Prata" pitchFamily="34" charset="-120"/>
              </a:rPr>
              <a:t>Denial of Service (DoS)</a:t>
            </a:r>
            <a:endParaRPr lang="en-US" sz="1950" dirty="0"/>
          </a:p>
        </p:txBody>
      </p:sp>
      <p:sp>
        <p:nvSpPr>
          <p:cNvPr id="15" name="Text 9"/>
          <p:cNvSpPr/>
          <p:nvPr/>
        </p:nvSpPr>
        <p:spPr>
          <a:xfrm>
            <a:off x="7516416" y="6506885"/>
            <a:ext cx="6208395" cy="965835"/>
          </a:xfrm>
          <a:prstGeom prst="rect">
            <a:avLst/>
          </a:prstGeom>
          <a:noFill/>
          <a:ln/>
        </p:spPr>
        <p:txBody>
          <a:bodyPr wrap="square" lIns="0" tIns="0" rIns="0" bIns="0" rtlCol="0" anchor="t"/>
          <a:lstStyle/>
          <a:p>
            <a:pPr marL="0" indent="0" algn="l">
              <a:lnSpc>
                <a:spcPts val="2500"/>
              </a:lnSpc>
              <a:buNone/>
            </a:pPr>
            <a:r>
              <a:rPr lang="en-US" sz="1550" dirty="0">
                <a:solidFill>
                  <a:srgbClr val="BDA189"/>
                </a:solidFill>
                <a:latin typeface="Manrope" pitchFamily="34" charset="0"/>
                <a:ea typeface="Manrope" pitchFamily="34" charset="-122"/>
                <a:cs typeface="Manrope" pitchFamily="34" charset="-120"/>
              </a:rPr>
              <a:t>The sheer volume of forged ARP traffic can overwhelm network devices and hosts, leading to network disruption and denial of service.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F74158-9A76-65F1-4B3E-4BEC8A8F8B77}"/>
              </a:ext>
            </a:extLst>
          </p:cNvPr>
          <p:cNvSpPr/>
          <p:nvPr/>
        </p:nvSpPr>
        <p:spPr>
          <a:xfrm>
            <a:off x="4515494" y="4438436"/>
            <a:ext cx="1654139" cy="10068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 name="Rectangle 2">
            <a:extLst>
              <a:ext uri="{FF2B5EF4-FFF2-40B4-BE49-F238E27FC236}">
                <a16:creationId xmlns:a16="http://schemas.microsoft.com/office/drawing/2014/main" id="{69B29049-14CC-0841-DF7D-8F73DC55DDD6}"/>
              </a:ext>
            </a:extLst>
          </p:cNvPr>
          <p:cNvSpPr/>
          <p:nvPr/>
        </p:nvSpPr>
        <p:spPr>
          <a:xfrm>
            <a:off x="9532707" y="1652427"/>
            <a:ext cx="1654139" cy="10068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Rectangle 3">
            <a:extLst>
              <a:ext uri="{FF2B5EF4-FFF2-40B4-BE49-F238E27FC236}">
                <a16:creationId xmlns:a16="http://schemas.microsoft.com/office/drawing/2014/main" id="{E3382CB4-ED81-D9A7-A08D-43968628034C}"/>
              </a:ext>
            </a:extLst>
          </p:cNvPr>
          <p:cNvSpPr/>
          <p:nvPr/>
        </p:nvSpPr>
        <p:spPr>
          <a:xfrm>
            <a:off x="3101085" y="1518864"/>
            <a:ext cx="1654139" cy="10068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 name="Rectangle 4">
            <a:extLst>
              <a:ext uri="{FF2B5EF4-FFF2-40B4-BE49-F238E27FC236}">
                <a16:creationId xmlns:a16="http://schemas.microsoft.com/office/drawing/2014/main" id="{B352AA90-2493-ADC2-7E4E-BB43071B21AE}"/>
              </a:ext>
            </a:extLst>
          </p:cNvPr>
          <p:cNvSpPr/>
          <p:nvPr/>
        </p:nvSpPr>
        <p:spPr>
          <a:xfrm>
            <a:off x="10003603" y="4375565"/>
            <a:ext cx="1654139" cy="10068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 name="TextBox 5">
            <a:extLst>
              <a:ext uri="{FF2B5EF4-FFF2-40B4-BE49-F238E27FC236}">
                <a16:creationId xmlns:a16="http://schemas.microsoft.com/office/drawing/2014/main" id="{CE11DAF5-21AA-1251-BE21-EF534A56DDFB}"/>
              </a:ext>
            </a:extLst>
          </p:cNvPr>
          <p:cNvSpPr txBox="1"/>
          <p:nvPr/>
        </p:nvSpPr>
        <p:spPr>
          <a:xfrm>
            <a:off x="2720941" y="2714360"/>
            <a:ext cx="2034283" cy="276999"/>
          </a:xfrm>
          <a:prstGeom prst="rect">
            <a:avLst/>
          </a:prstGeom>
          <a:noFill/>
        </p:spPr>
        <p:txBody>
          <a:bodyPr wrap="square" rtlCol="0">
            <a:spAutoFit/>
          </a:bodyPr>
          <a:lstStyle/>
          <a:p>
            <a:r>
              <a:rPr lang="en-US" sz="1200" dirty="0">
                <a:solidFill>
                  <a:schemeClr val="bg1"/>
                </a:solidFill>
              </a:rPr>
              <a:t>Observer 10.0.1.30</a:t>
            </a:r>
          </a:p>
        </p:txBody>
      </p:sp>
      <p:sp>
        <p:nvSpPr>
          <p:cNvPr id="7" name="TextBox 6">
            <a:extLst>
              <a:ext uri="{FF2B5EF4-FFF2-40B4-BE49-F238E27FC236}">
                <a16:creationId xmlns:a16="http://schemas.microsoft.com/office/drawing/2014/main" id="{F439D174-9F4B-0DDD-6B78-77F863293286}"/>
              </a:ext>
            </a:extLst>
          </p:cNvPr>
          <p:cNvSpPr txBox="1"/>
          <p:nvPr/>
        </p:nvSpPr>
        <p:spPr>
          <a:xfrm>
            <a:off x="9758738" y="2830530"/>
            <a:ext cx="2034283" cy="276999"/>
          </a:xfrm>
          <a:prstGeom prst="rect">
            <a:avLst/>
          </a:prstGeom>
          <a:noFill/>
        </p:spPr>
        <p:txBody>
          <a:bodyPr wrap="square" rtlCol="0">
            <a:spAutoFit/>
          </a:bodyPr>
          <a:lstStyle/>
          <a:p>
            <a:r>
              <a:rPr lang="en-US" sz="1200" dirty="0">
                <a:solidFill>
                  <a:schemeClr val="bg1"/>
                </a:solidFill>
              </a:rPr>
              <a:t>Attacker 10.0.1.10</a:t>
            </a:r>
          </a:p>
        </p:txBody>
      </p:sp>
      <p:sp>
        <p:nvSpPr>
          <p:cNvPr id="8" name="TextBox 7">
            <a:extLst>
              <a:ext uri="{FF2B5EF4-FFF2-40B4-BE49-F238E27FC236}">
                <a16:creationId xmlns:a16="http://schemas.microsoft.com/office/drawing/2014/main" id="{468B65BE-C971-2932-6C45-D016E555B416}"/>
              </a:ext>
            </a:extLst>
          </p:cNvPr>
          <p:cNvSpPr txBox="1"/>
          <p:nvPr/>
        </p:nvSpPr>
        <p:spPr>
          <a:xfrm>
            <a:off x="4291172" y="5449266"/>
            <a:ext cx="2034283" cy="276999"/>
          </a:xfrm>
          <a:prstGeom prst="rect">
            <a:avLst/>
          </a:prstGeom>
          <a:noFill/>
        </p:spPr>
        <p:txBody>
          <a:bodyPr wrap="square" rtlCol="0">
            <a:spAutoFit/>
          </a:bodyPr>
          <a:lstStyle/>
          <a:p>
            <a:r>
              <a:rPr lang="en-US" sz="1200" dirty="0">
                <a:solidFill>
                  <a:schemeClr val="bg1"/>
                </a:solidFill>
              </a:rPr>
              <a:t>Victim 10.0.1.20</a:t>
            </a:r>
          </a:p>
        </p:txBody>
      </p:sp>
      <p:sp>
        <p:nvSpPr>
          <p:cNvPr id="9" name="TextBox 8">
            <a:extLst>
              <a:ext uri="{FF2B5EF4-FFF2-40B4-BE49-F238E27FC236}">
                <a16:creationId xmlns:a16="http://schemas.microsoft.com/office/drawing/2014/main" id="{1E2AAD61-C15E-56A1-3FC0-34D06B4912A9}"/>
              </a:ext>
            </a:extLst>
          </p:cNvPr>
          <p:cNvSpPr txBox="1"/>
          <p:nvPr/>
        </p:nvSpPr>
        <p:spPr>
          <a:xfrm>
            <a:off x="9883742" y="5449266"/>
            <a:ext cx="2034283" cy="276999"/>
          </a:xfrm>
          <a:prstGeom prst="rect">
            <a:avLst/>
          </a:prstGeom>
          <a:noFill/>
        </p:spPr>
        <p:txBody>
          <a:bodyPr wrap="square" rtlCol="0">
            <a:spAutoFit/>
          </a:bodyPr>
          <a:lstStyle/>
          <a:p>
            <a:r>
              <a:rPr lang="en-US" sz="1200" dirty="0">
                <a:solidFill>
                  <a:schemeClr val="bg1"/>
                </a:solidFill>
              </a:rPr>
              <a:t>Gateway 10.0.1.1</a:t>
            </a:r>
          </a:p>
        </p:txBody>
      </p:sp>
      <p:cxnSp>
        <p:nvCxnSpPr>
          <p:cNvPr id="11" name="Straight Arrow Connector 10">
            <a:extLst>
              <a:ext uri="{FF2B5EF4-FFF2-40B4-BE49-F238E27FC236}">
                <a16:creationId xmlns:a16="http://schemas.microsoft.com/office/drawing/2014/main" id="{22F82164-77EB-F957-341E-99A00A91B17E}"/>
              </a:ext>
            </a:extLst>
          </p:cNvPr>
          <p:cNvCxnSpPr>
            <a:cxnSpLocks/>
          </p:cNvCxnSpPr>
          <p:nvPr/>
        </p:nvCxnSpPr>
        <p:spPr>
          <a:xfrm>
            <a:off x="4871663" y="2525731"/>
            <a:ext cx="873303" cy="1779142"/>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C59EA52-A717-8B19-498D-80FCAE91D73E}"/>
              </a:ext>
            </a:extLst>
          </p:cNvPr>
          <p:cNvCxnSpPr>
            <a:cxnSpLocks/>
          </p:cNvCxnSpPr>
          <p:nvPr/>
        </p:nvCxnSpPr>
        <p:spPr>
          <a:xfrm>
            <a:off x="4871663" y="1882741"/>
            <a:ext cx="4661044" cy="0"/>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8FB9267-4372-9CA6-FDBD-AB7C2E5D5DAD}"/>
              </a:ext>
            </a:extLst>
          </p:cNvPr>
          <p:cNvCxnSpPr>
            <a:cxnSpLocks/>
          </p:cNvCxnSpPr>
          <p:nvPr/>
        </p:nvCxnSpPr>
        <p:spPr>
          <a:xfrm flipV="1">
            <a:off x="6286072" y="2424701"/>
            <a:ext cx="3053137" cy="1797978"/>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Arc 20">
            <a:extLst>
              <a:ext uri="{FF2B5EF4-FFF2-40B4-BE49-F238E27FC236}">
                <a16:creationId xmlns:a16="http://schemas.microsoft.com/office/drawing/2014/main" id="{A438E3B3-411B-00C4-F303-1570CF5738B5}"/>
              </a:ext>
            </a:extLst>
          </p:cNvPr>
          <p:cNvSpPr/>
          <p:nvPr/>
        </p:nvSpPr>
        <p:spPr>
          <a:xfrm>
            <a:off x="3236359" y="636998"/>
            <a:ext cx="8815227" cy="4138135"/>
          </a:xfrm>
          <a:prstGeom prst="arc">
            <a:avLst>
              <a:gd name="adj1" fmla="val 11926742"/>
              <a:gd name="adj2" fmla="val 137532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cxnSp>
        <p:nvCxnSpPr>
          <p:cNvPr id="22" name="Straight Arrow Connector 21">
            <a:extLst>
              <a:ext uri="{FF2B5EF4-FFF2-40B4-BE49-F238E27FC236}">
                <a16:creationId xmlns:a16="http://schemas.microsoft.com/office/drawing/2014/main" id="{78E4BC3B-9AA8-4BFC-122F-A491D37A0968}"/>
              </a:ext>
            </a:extLst>
          </p:cNvPr>
          <p:cNvCxnSpPr>
            <a:cxnSpLocks/>
            <a:stCxn id="2" idx="3"/>
          </p:cNvCxnSpPr>
          <p:nvPr/>
        </p:nvCxnSpPr>
        <p:spPr>
          <a:xfrm flipV="1">
            <a:off x="6169633" y="4775133"/>
            <a:ext cx="3684994" cy="166737"/>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Table 25">
            <a:extLst>
              <a:ext uri="{FF2B5EF4-FFF2-40B4-BE49-F238E27FC236}">
                <a16:creationId xmlns:a16="http://schemas.microsoft.com/office/drawing/2014/main" id="{55F44BBB-6DE9-9A18-1E89-5291425B0A74}"/>
              </a:ext>
            </a:extLst>
          </p:cNvPr>
          <p:cNvGraphicFramePr>
            <a:graphicFrameLocks noGrp="1"/>
          </p:cNvGraphicFramePr>
          <p:nvPr>
            <p:extLst>
              <p:ext uri="{D42A27DB-BD31-4B8C-83A1-F6EECF244321}">
                <p14:modId xmlns:p14="http://schemas.microsoft.com/office/powerpoint/2010/main" val="2034421542"/>
              </p:ext>
            </p:extLst>
          </p:nvPr>
        </p:nvGraphicFramePr>
        <p:xfrm>
          <a:off x="2587372" y="6218149"/>
          <a:ext cx="3157594" cy="1854200"/>
        </p:xfrm>
        <a:graphic>
          <a:graphicData uri="http://schemas.openxmlformats.org/drawingml/2006/table">
            <a:tbl>
              <a:tblPr firstRow="1" bandRow="1">
                <a:tableStyleId>{5C22544A-7EE6-4342-B048-85BDC9FD1C3A}</a:tableStyleId>
              </a:tblPr>
              <a:tblGrid>
                <a:gridCol w="1578797">
                  <a:extLst>
                    <a:ext uri="{9D8B030D-6E8A-4147-A177-3AD203B41FA5}">
                      <a16:colId xmlns:a16="http://schemas.microsoft.com/office/drawing/2014/main" val="1948252563"/>
                    </a:ext>
                  </a:extLst>
                </a:gridCol>
                <a:gridCol w="1578797">
                  <a:extLst>
                    <a:ext uri="{9D8B030D-6E8A-4147-A177-3AD203B41FA5}">
                      <a16:colId xmlns:a16="http://schemas.microsoft.com/office/drawing/2014/main" val="827297796"/>
                    </a:ext>
                  </a:extLst>
                </a:gridCol>
              </a:tblGrid>
              <a:tr h="370840">
                <a:tc>
                  <a:txBody>
                    <a:bodyPr/>
                    <a:lstStyle/>
                    <a:p>
                      <a:r>
                        <a:rPr lang="en-US" dirty="0"/>
                        <a:t>IP</a:t>
                      </a:r>
                    </a:p>
                  </a:txBody>
                  <a:tcPr/>
                </a:tc>
                <a:tc>
                  <a:txBody>
                    <a:bodyPr/>
                    <a:lstStyle/>
                    <a:p>
                      <a:r>
                        <a:rPr lang="en-US" dirty="0"/>
                        <a:t>MAC</a:t>
                      </a:r>
                    </a:p>
                  </a:txBody>
                  <a:tcPr/>
                </a:tc>
                <a:extLst>
                  <a:ext uri="{0D108BD9-81ED-4DB2-BD59-A6C34878D82A}">
                    <a16:rowId xmlns:a16="http://schemas.microsoft.com/office/drawing/2014/main" val="3421026366"/>
                  </a:ext>
                </a:extLst>
              </a:tr>
              <a:tr h="370840">
                <a:tc>
                  <a:txBody>
                    <a:bodyPr/>
                    <a:lstStyle/>
                    <a:p>
                      <a:r>
                        <a:rPr lang="en-US" dirty="0"/>
                        <a:t>10.0.1.1</a:t>
                      </a:r>
                    </a:p>
                  </a:txBody>
                  <a:tcPr/>
                </a:tc>
                <a:tc>
                  <a:txBody>
                    <a:bodyPr/>
                    <a:lstStyle/>
                    <a:p>
                      <a:r>
                        <a:rPr lang="en-US" dirty="0"/>
                        <a:t>0101</a:t>
                      </a:r>
                    </a:p>
                  </a:txBody>
                  <a:tcPr/>
                </a:tc>
                <a:extLst>
                  <a:ext uri="{0D108BD9-81ED-4DB2-BD59-A6C34878D82A}">
                    <a16:rowId xmlns:a16="http://schemas.microsoft.com/office/drawing/2014/main" val="1544139173"/>
                  </a:ext>
                </a:extLst>
              </a:tr>
              <a:tr h="370840">
                <a:tc>
                  <a:txBody>
                    <a:bodyPr/>
                    <a:lstStyle/>
                    <a:p>
                      <a:r>
                        <a:rPr lang="en-US" dirty="0"/>
                        <a:t>10.0.1.10</a:t>
                      </a:r>
                    </a:p>
                  </a:txBody>
                  <a:tcPr/>
                </a:tc>
                <a:tc>
                  <a:txBody>
                    <a:bodyPr/>
                    <a:lstStyle/>
                    <a:p>
                      <a:endParaRPr lang="en-US" dirty="0"/>
                    </a:p>
                  </a:txBody>
                  <a:tcPr/>
                </a:tc>
                <a:extLst>
                  <a:ext uri="{0D108BD9-81ED-4DB2-BD59-A6C34878D82A}">
                    <a16:rowId xmlns:a16="http://schemas.microsoft.com/office/drawing/2014/main" val="331926224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2377163221"/>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4252962726"/>
                  </a:ext>
                </a:extLst>
              </a:tr>
            </a:tbl>
          </a:graphicData>
        </a:graphic>
      </p:graphicFrame>
      <p:sp>
        <p:nvSpPr>
          <p:cNvPr id="27" name="TextBox 26">
            <a:extLst>
              <a:ext uri="{FF2B5EF4-FFF2-40B4-BE49-F238E27FC236}">
                <a16:creationId xmlns:a16="http://schemas.microsoft.com/office/drawing/2014/main" id="{9C5F3D51-F740-C95E-4897-FD5470E67CE3}"/>
              </a:ext>
            </a:extLst>
          </p:cNvPr>
          <p:cNvSpPr txBox="1"/>
          <p:nvPr/>
        </p:nvSpPr>
        <p:spPr>
          <a:xfrm>
            <a:off x="686658" y="6703998"/>
            <a:ext cx="2034283" cy="276999"/>
          </a:xfrm>
          <a:prstGeom prst="rect">
            <a:avLst/>
          </a:prstGeom>
          <a:noFill/>
        </p:spPr>
        <p:txBody>
          <a:bodyPr wrap="square" rtlCol="0">
            <a:spAutoFit/>
          </a:bodyPr>
          <a:lstStyle/>
          <a:p>
            <a:r>
              <a:rPr lang="en-US" sz="1200" dirty="0">
                <a:solidFill>
                  <a:schemeClr val="bg1"/>
                </a:solidFill>
              </a:rPr>
              <a:t>Victim ARP table</a:t>
            </a:r>
          </a:p>
        </p:txBody>
      </p:sp>
      <p:graphicFrame>
        <p:nvGraphicFramePr>
          <p:cNvPr id="29" name="Table 28">
            <a:extLst>
              <a:ext uri="{FF2B5EF4-FFF2-40B4-BE49-F238E27FC236}">
                <a16:creationId xmlns:a16="http://schemas.microsoft.com/office/drawing/2014/main" id="{28BE0114-350F-2613-4E24-D4BBE68B31F9}"/>
              </a:ext>
            </a:extLst>
          </p:cNvPr>
          <p:cNvGraphicFramePr>
            <a:graphicFrameLocks noGrp="1"/>
          </p:cNvGraphicFramePr>
          <p:nvPr>
            <p:extLst>
              <p:ext uri="{D42A27DB-BD31-4B8C-83A1-F6EECF244321}">
                <p14:modId xmlns:p14="http://schemas.microsoft.com/office/powerpoint/2010/main" val="3797203581"/>
              </p:ext>
            </p:extLst>
          </p:nvPr>
        </p:nvGraphicFramePr>
        <p:xfrm>
          <a:off x="9438522" y="6067427"/>
          <a:ext cx="3157594" cy="1854200"/>
        </p:xfrm>
        <a:graphic>
          <a:graphicData uri="http://schemas.openxmlformats.org/drawingml/2006/table">
            <a:tbl>
              <a:tblPr firstRow="1" bandRow="1">
                <a:tableStyleId>{5C22544A-7EE6-4342-B048-85BDC9FD1C3A}</a:tableStyleId>
              </a:tblPr>
              <a:tblGrid>
                <a:gridCol w="1578797">
                  <a:extLst>
                    <a:ext uri="{9D8B030D-6E8A-4147-A177-3AD203B41FA5}">
                      <a16:colId xmlns:a16="http://schemas.microsoft.com/office/drawing/2014/main" val="1948252563"/>
                    </a:ext>
                  </a:extLst>
                </a:gridCol>
                <a:gridCol w="1578797">
                  <a:extLst>
                    <a:ext uri="{9D8B030D-6E8A-4147-A177-3AD203B41FA5}">
                      <a16:colId xmlns:a16="http://schemas.microsoft.com/office/drawing/2014/main" val="827297796"/>
                    </a:ext>
                  </a:extLst>
                </a:gridCol>
              </a:tblGrid>
              <a:tr h="370840">
                <a:tc>
                  <a:txBody>
                    <a:bodyPr/>
                    <a:lstStyle/>
                    <a:p>
                      <a:r>
                        <a:rPr lang="en-US" dirty="0"/>
                        <a:t>IP</a:t>
                      </a:r>
                    </a:p>
                  </a:txBody>
                  <a:tcPr/>
                </a:tc>
                <a:tc>
                  <a:txBody>
                    <a:bodyPr/>
                    <a:lstStyle/>
                    <a:p>
                      <a:r>
                        <a:rPr lang="en-US" dirty="0"/>
                        <a:t>MAC</a:t>
                      </a:r>
                    </a:p>
                  </a:txBody>
                  <a:tcPr/>
                </a:tc>
                <a:extLst>
                  <a:ext uri="{0D108BD9-81ED-4DB2-BD59-A6C34878D82A}">
                    <a16:rowId xmlns:a16="http://schemas.microsoft.com/office/drawing/2014/main" val="3421026366"/>
                  </a:ext>
                </a:extLst>
              </a:tr>
              <a:tr h="370840">
                <a:tc>
                  <a:txBody>
                    <a:bodyPr/>
                    <a:lstStyle/>
                    <a:p>
                      <a:r>
                        <a:rPr lang="en-US" dirty="0"/>
                        <a:t>10.1.0.20</a:t>
                      </a:r>
                    </a:p>
                  </a:txBody>
                  <a:tcPr/>
                </a:tc>
                <a:tc>
                  <a:txBody>
                    <a:bodyPr/>
                    <a:lstStyle/>
                    <a:p>
                      <a:r>
                        <a:rPr lang="en-US" dirty="0"/>
                        <a:t>2020</a:t>
                      </a:r>
                    </a:p>
                  </a:txBody>
                  <a:tcPr/>
                </a:tc>
                <a:extLst>
                  <a:ext uri="{0D108BD9-81ED-4DB2-BD59-A6C34878D82A}">
                    <a16:rowId xmlns:a16="http://schemas.microsoft.com/office/drawing/2014/main" val="1544139173"/>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331926224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2377163221"/>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4252962726"/>
                  </a:ext>
                </a:extLst>
              </a:tr>
            </a:tbl>
          </a:graphicData>
        </a:graphic>
      </p:graphicFrame>
      <p:sp>
        <p:nvSpPr>
          <p:cNvPr id="30" name="TextBox 29">
            <a:extLst>
              <a:ext uri="{FF2B5EF4-FFF2-40B4-BE49-F238E27FC236}">
                <a16:creationId xmlns:a16="http://schemas.microsoft.com/office/drawing/2014/main" id="{69B747C2-95DB-999C-5C42-1368F418DEDD}"/>
              </a:ext>
            </a:extLst>
          </p:cNvPr>
          <p:cNvSpPr txBox="1"/>
          <p:nvPr/>
        </p:nvSpPr>
        <p:spPr>
          <a:xfrm>
            <a:off x="12668036" y="6469446"/>
            <a:ext cx="2034283" cy="276999"/>
          </a:xfrm>
          <a:prstGeom prst="rect">
            <a:avLst/>
          </a:prstGeom>
          <a:noFill/>
        </p:spPr>
        <p:txBody>
          <a:bodyPr wrap="square" rtlCol="0">
            <a:spAutoFit/>
          </a:bodyPr>
          <a:lstStyle/>
          <a:p>
            <a:r>
              <a:rPr lang="en-US" sz="1200" dirty="0">
                <a:solidFill>
                  <a:schemeClr val="bg1"/>
                </a:solidFill>
              </a:rPr>
              <a:t>Gateway ARP table</a:t>
            </a:r>
          </a:p>
        </p:txBody>
      </p:sp>
      <p:sp>
        <p:nvSpPr>
          <p:cNvPr id="31" name="TextBox 30">
            <a:extLst>
              <a:ext uri="{FF2B5EF4-FFF2-40B4-BE49-F238E27FC236}">
                <a16:creationId xmlns:a16="http://schemas.microsoft.com/office/drawing/2014/main" id="{1D5903BD-F91C-CDAD-01E1-FD1731CF3B96}"/>
              </a:ext>
            </a:extLst>
          </p:cNvPr>
          <p:cNvSpPr txBox="1"/>
          <p:nvPr/>
        </p:nvSpPr>
        <p:spPr>
          <a:xfrm>
            <a:off x="3236359" y="1756881"/>
            <a:ext cx="1356189" cy="276999"/>
          </a:xfrm>
          <a:prstGeom prst="rect">
            <a:avLst/>
          </a:prstGeom>
          <a:noFill/>
        </p:spPr>
        <p:txBody>
          <a:bodyPr wrap="square" rtlCol="0">
            <a:spAutoFit/>
          </a:bodyPr>
          <a:lstStyle/>
          <a:p>
            <a:r>
              <a:rPr lang="en-US" sz="1200" dirty="0"/>
              <a:t>MAC - 3030</a:t>
            </a:r>
          </a:p>
        </p:txBody>
      </p:sp>
      <p:sp>
        <p:nvSpPr>
          <p:cNvPr id="32" name="TextBox 31">
            <a:extLst>
              <a:ext uri="{FF2B5EF4-FFF2-40B4-BE49-F238E27FC236}">
                <a16:creationId xmlns:a16="http://schemas.microsoft.com/office/drawing/2014/main" id="{8E21D507-2796-4B79-E650-32BF175332A2}"/>
              </a:ext>
            </a:extLst>
          </p:cNvPr>
          <p:cNvSpPr txBox="1"/>
          <p:nvPr/>
        </p:nvSpPr>
        <p:spPr>
          <a:xfrm>
            <a:off x="9758738" y="1922125"/>
            <a:ext cx="1356189" cy="276999"/>
          </a:xfrm>
          <a:prstGeom prst="rect">
            <a:avLst/>
          </a:prstGeom>
          <a:noFill/>
        </p:spPr>
        <p:txBody>
          <a:bodyPr wrap="square" rtlCol="0">
            <a:spAutoFit/>
          </a:bodyPr>
          <a:lstStyle/>
          <a:p>
            <a:r>
              <a:rPr lang="en-US" sz="1200" dirty="0"/>
              <a:t>MAC - 1010</a:t>
            </a:r>
          </a:p>
        </p:txBody>
      </p:sp>
      <p:sp>
        <p:nvSpPr>
          <p:cNvPr id="33" name="TextBox 32">
            <a:extLst>
              <a:ext uri="{FF2B5EF4-FFF2-40B4-BE49-F238E27FC236}">
                <a16:creationId xmlns:a16="http://schemas.microsoft.com/office/drawing/2014/main" id="{FF514230-E62D-A53D-63FF-33BC968CFD66}"/>
              </a:ext>
            </a:extLst>
          </p:cNvPr>
          <p:cNvSpPr txBox="1"/>
          <p:nvPr/>
        </p:nvSpPr>
        <p:spPr>
          <a:xfrm>
            <a:off x="4664468" y="4805352"/>
            <a:ext cx="1356189" cy="276999"/>
          </a:xfrm>
          <a:prstGeom prst="rect">
            <a:avLst/>
          </a:prstGeom>
          <a:noFill/>
        </p:spPr>
        <p:txBody>
          <a:bodyPr wrap="square" rtlCol="0">
            <a:spAutoFit/>
          </a:bodyPr>
          <a:lstStyle/>
          <a:p>
            <a:r>
              <a:rPr lang="en-US" sz="1200" dirty="0"/>
              <a:t>MAC - 2020</a:t>
            </a:r>
          </a:p>
        </p:txBody>
      </p:sp>
      <p:sp>
        <p:nvSpPr>
          <p:cNvPr id="34" name="TextBox 33">
            <a:extLst>
              <a:ext uri="{FF2B5EF4-FFF2-40B4-BE49-F238E27FC236}">
                <a16:creationId xmlns:a16="http://schemas.microsoft.com/office/drawing/2014/main" id="{B40C3FB8-240D-84FB-4892-8947BD9FF912}"/>
              </a:ext>
            </a:extLst>
          </p:cNvPr>
          <p:cNvSpPr txBox="1"/>
          <p:nvPr/>
        </p:nvSpPr>
        <p:spPr>
          <a:xfrm>
            <a:off x="10222788" y="4775401"/>
            <a:ext cx="1356189" cy="276999"/>
          </a:xfrm>
          <a:prstGeom prst="rect">
            <a:avLst/>
          </a:prstGeom>
          <a:noFill/>
        </p:spPr>
        <p:txBody>
          <a:bodyPr wrap="square" rtlCol="0">
            <a:spAutoFit/>
          </a:bodyPr>
          <a:lstStyle/>
          <a:p>
            <a:r>
              <a:rPr lang="en-US" sz="1200" dirty="0"/>
              <a:t>MAC - 0101</a:t>
            </a:r>
          </a:p>
        </p:txBody>
      </p:sp>
      <p:cxnSp>
        <p:nvCxnSpPr>
          <p:cNvPr id="35" name="Straight Arrow Connector 34">
            <a:extLst>
              <a:ext uri="{FF2B5EF4-FFF2-40B4-BE49-F238E27FC236}">
                <a16:creationId xmlns:a16="http://schemas.microsoft.com/office/drawing/2014/main" id="{1A96D589-0827-1C35-2C3B-B1BBD53E7920}"/>
              </a:ext>
            </a:extLst>
          </p:cNvPr>
          <p:cNvCxnSpPr>
            <a:cxnSpLocks/>
          </p:cNvCxnSpPr>
          <p:nvPr/>
        </p:nvCxnSpPr>
        <p:spPr>
          <a:xfrm flipH="1" flipV="1">
            <a:off x="9491609" y="2577101"/>
            <a:ext cx="267129" cy="1894407"/>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D64A8E-6451-77FB-5E65-F86D81E824D0}"/>
              </a:ext>
            </a:extLst>
          </p:cNvPr>
          <p:cNvSpPr txBox="1"/>
          <p:nvPr/>
        </p:nvSpPr>
        <p:spPr>
          <a:xfrm>
            <a:off x="7522394" y="3865233"/>
            <a:ext cx="2332233" cy="646331"/>
          </a:xfrm>
          <a:prstGeom prst="rect">
            <a:avLst/>
          </a:prstGeom>
          <a:noFill/>
        </p:spPr>
        <p:txBody>
          <a:bodyPr wrap="square" rtlCol="0">
            <a:spAutoFit/>
          </a:bodyPr>
          <a:lstStyle/>
          <a:p>
            <a:r>
              <a:rPr lang="en-US" sz="1200" dirty="0">
                <a:solidFill>
                  <a:schemeClr val="bg1"/>
                </a:solidFill>
              </a:rPr>
              <a:t>Sends Gratuitous ARP</a:t>
            </a:r>
          </a:p>
          <a:p>
            <a:r>
              <a:rPr lang="en-US" sz="1200" dirty="0">
                <a:solidFill>
                  <a:schemeClr val="bg1"/>
                </a:solidFill>
              </a:rPr>
              <a:t>Saying 10.0.1.10 is 1010 MAC  (Fake)</a:t>
            </a:r>
          </a:p>
        </p:txBody>
      </p:sp>
      <p:sp>
        <p:nvSpPr>
          <p:cNvPr id="39" name="TextBox 38">
            <a:extLst>
              <a:ext uri="{FF2B5EF4-FFF2-40B4-BE49-F238E27FC236}">
                <a16:creationId xmlns:a16="http://schemas.microsoft.com/office/drawing/2014/main" id="{89D76C7D-3C92-ADDE-227D-76A51A272B50}"/>
              </a:ext>
            </a:extLst>
          </p:cNvPr>
          <p:cNvSpPr txBox="1"/>
          <p:nvPr/>
        </p:nvSpPr>
        <p:spPr>
          <a:xfrm>
            <a:off x="5531348" y="3146142"/>
            <a:ext cx="2238908" cy="646331"/>
          </a:xfrm>
          <a:prstGeom prst="rect">
            <a:avLst/>
          </a:prstGeom>
          <a:noFill/>
        </p:spPr>
        <p:txBody>
          <a:bodyPr wrap="square" rtlCol="0">
            <a:spAutoFit/>
          </a:bodyPr>
          <a:lstStyle/>
          <a:p>
            <a:r>
              <a:rPr lang="en-US" sz="1200" dirty="0">
                <a:solidFill>
                  <a:schemeClr val="bg1"/>
                </a:solidFill>
              </a:rPr>
              <a:t>Sends Gratuitous ARP</a:t>
            </a:r>
          </a:p>
          <a:p>
            <a:r>
              <a:rPr lang="en-US" sz="1200" dirty="0">
                <a:solidFill>
                  <a:schemeClr val="bg1"/>
                </a:solidFill>
              </a:rPr>
              <a:t>Saying Hi </a:t>
            </a:r>
            <a:r>
              <a:rPr lang="en-US" sz="1200" dirty="0" err="1">
                <a:solidFill>
                  <a:schemeClr val="bg1"/>
                </a:solidFill>
              </a:rPr>
              <a:t>Im</a:t>
            </a:r>
            <a:r>
              <a:rPr lang="en-US" sz="1200" dirty="0">
                <a:solidFill>
                  <a:schemeClr val="bg1"/>
                </a:solidFill>
              </a:rPr>
              <a:t> 1010</a:t>
            </a:r>
          </a:p>
          <a:p>
            <a:r>
              <a:rPr lang="en-US" sz="1200" dirty="0">
                <a:solidFill>
                  <a:schemeClr val="bg1"/>
                </a:solidFill>
              </a:rPr>
              <a:t>And </a:t>
            </a:r>
            <a:r>
              <a:rPr lang="en-US" sz="1200" dirty="0" err="1">
                <a:solidFill>
                  <a:schemeClr val="bg1"/>
                </a:solidFill>
              </a:rPr>
              <a:t>Im</a:t>
            </a:r>
            <a:r>
              <a:rPr lang="en-US" sz="1200" dirty="0">
                <a:solidFill>
                  <a:schemeClr val="bg1"/>
                </a:solidFill>
              </a:rPr>
              <a:t> </a:t>
            </a:r>
            <a:r>
              <a:rPr lang="en-US" sz="1200" dirty="0" err="1">
                <a:solidFill>
                  <a:schemeClr val="bg1"/>
                </a:solidFill>
              </a:rPr>
              <a:t>ip</a:t>
            </a:r>
            <a:r>
              <a:rPr lang="en-US" sz="1200" dirty="0">
                <a:solidFill>
                  <a:schemeClr val="bg1"/>
                </a:solidFill>
              </a:rPr>
              <a:t> 10.0.1.10</a:t>
            </a:r>
          </a:p>
        </p:txBody>
      </p:sp>
      <p:sp>
        <p:nvSpPr>
          <p:cNvPr id="41" name="TextBox 40">
            <a:extLst>
              <a:ext uri="{FF2B5EF4-FFF2-40B4-BE49-F238E27FC236}">
                <a16:creationId xmlns:a16="http://schemas.microsoft.com/office/drawing/2014/main" id="{28CDE669-CE34-ECFF-8F64-EFC7C69B525D}"/>
              </a:ext>
            </a:extLst>
          </p:cNvPr>
          <p:cNvSpPr txBox="1"/>
          <p:nvPr/>
        </p:nvSpPr>
        <p:spPr>
          <a:xfrm>
            <a:off x="11626919" y="741183"/>
            <a:ext cx="3003481" cy="584775"/>
          </a:xfrm>
          <a:prstGeom prst="rect">
            <a:avLst/>
          </a:prstGeom>
          <a:noFill/>
        </p:spPr>
        <p:txBody>
          <a:bodyPr wrap="square" rtlCol="0">
            <a:spAutoFit/>
          </a:bodyPr>
          <a:lstStyle/>
          <a:p>
            <a:r>
              <a:rPr lang="en-US" sz="3200" dirty="0">
                <a:solidFill>
                  <a:schemeClr val="bg1"/>
                </a:solidFill>
              </a:rPr>
              <a:t>Flooding attack</a:t>
            </a:r>
          </a:p>
        </p:txBody>
      </p:sp>
      <p:sp>
        <p:nvSpPr>
          <p:cNvPr id="42" name="TextBox 41">
            <a:extLst>
              <a:ext uri="{FF2B5EF4-FFF2-40B4-BE49-F238E27FC236}">
                <a16:creationId xmlns:a16="http://schemas.microsoft.com/office/drawing/2014/main" id="{926E6A7F-9364-FAF3-0E94-B791956551B0}"/>
              </a:ext>
            </a:extLst>
          </p:cNvPr>
          <p:cNvSpPr txBox="1"/>
          <p:nvPr/>
        </p:nvSpPr>
        <p:spPr>
          <a:xfrm>
            <a:off x="2607928" y="3637023"/>
            <a:ext cx="2332233" cy="646331"/>
          </a:xfrm>
          <a:prstGeom prst="rect">
            <a:avLst/>
          </a:prstGeom>
          <a:noFill/>
        </p:spPr>
        <p:txBody>
          <a:bodyPr wrap="square" rtlCol="0">
            <a:spAutoFit/>
          </a:bodyPr>
          <a:lstStyle/>
          <a:p>
            <a:r>
              <a:rPr lang="en-US" sz="1200" dirty="0">
                <a:solidFill>
                  <a:schemeClr val="bg1"/>
                </a:solidFill>
              </a:rPr>
              <a:t>Sends Gratuitous ARP</a:t>
            </a:r>
          </a:p>
          <a:p>
            <a:r>
              <a:rPr lang="en-US" sz="1200" dirty="0">
                <a:solidFill>
                  <a:schemeClr val="bg1"/>
                </a:solidFill>
              </a:rPr>
              <a:t>Saying Hi </a:t>
            </a:r>
            <a:r>
              <a:rPr lang="en-US" sz="1200" dirty="0" err="1">
                <a:solidFill>
                  <a:schemeClr val="bg1"/>
                </a:solidFill>
              </a:rPr>
              <a:t>Im</a:t>
            </a:r>
            <a:r>
              <a:rPr lang="en-US" sz="1200" dirty="0">
                <a:solidFill>
                  <a:schemeClr val="bg1"/>
                </a:solidFill>
              </a:rPr>
              <a:t> 1010</a:t>
            </a:r>
          </a:p>
          <a:p>
            <a:r>
              <a:rPr lang="en-US" sz="1200" dirty="0">
                <a:solidFill>
                  <a:schemeClr val="bg1"/>
                </a:solidFill>
              </a:rPr>
              <a:t>And </a:t>
            </a:r>
            <a:r>
              <a:rPr lang="en-US" sz="1200" dirty="0" err="1">
                <a:solidFill>
                  <a:schemeClr val="bg1"/>
                </a:solidFill>
              </a:rPr>
              <a:t>Im</a:t>
            </a:r>
            <a:r>
              <a:rPr lang="en-US" sz="1200" dirty="0">
                <a:solidFill>
                  <a:schemeClr val="bg1"/>
                </a:solidFill>
              </a:rPr>
              <a:t> </a:t>
            </a:r>
            <a:r>
              <a:rPr lang="en-US" sz="1200" dirty="0" err="1">
                <a:solidFill>
                  <a:schemeClr val="bg1"/>
                </a:solidFill>
              </a:rPr>
              <a:t>ip</a:t>
            </a:r>
            <a:r>
              <a:rPr lang="en-US" sz="1200" dirty="0">
                <a:solidFill>
                  <a:schemeClr val="bg1"/>
                </a:solidFill>
              </a:rPr>
              <a:t> 10.0.1.10</a:t>
            </a:r>
          </a:p>
        </p:txBody>
      </p:sp>
      <p:sp>
        <p:nvSpPr>
          <p:cNvPr id="43" name="TextBox 42">
            <a:extLst>
              <a:ext uri="{FF2B5EF4-FFF2-40B4-BE49-F238E27FC236}">
                <a16:creationId xmlns:a16="http://schemas.microsoft.com/office/drawing/2014/main" id="{DDD66E2D-5E8E-7570-370C-25C02C1729A7}"/>
              </a:ext>
            </a:extLst>
          </p:cNvPr>
          <p:cNvSpPr txBox="1"/>
          <p:nvPr/>
        </p:nvSpPr>
        <p:spPr>
          <a:xfrm>
            <a:off x="5342562" y="972325"/>
            <a:ext cx="2332233" cy="646331"/>
          </a:xfrm>
          <a:prstGeom prst="rect">
            <a:avLst/>
          </a:prstGeom>
          <a:noFill/>
        </p:spPr>
        <p:txBody>
          <a:bodyPr wrap="square" rtlCol="0">
            <a:spAutoFit/>
          </a:bodyPr>
          <a:lstStyle/>
          <a:p>
            <a:r>
              <a:rPr lang="en-US" sz="1200" dirty="0">
                <a:solidFill>
                  <a:schemeClr val="bg1"/>
                </a:solidFill>
              </a:rPr>
              <a:t>Sends Gratuitous ARP</a:t>
            </a:r>
          </a:p>
          <a:p>
            <a:r>
              <a:rPr lang="en-US" sz="1200" dirty="0">
                <a:solidFill>
                  <a:schemeClr val="bg1"/>
                </a:solidFill>
              </a:rPr>
              <a:t>Saying Hi </a:t>
            </a:r>
            <a:r>
              <a:rPr lang="en-US" sz="1200" dirty="0" err="1">
                <a:solidFill>
                  <a:schemeClr val="bg1"/>
                </a:solidFill>
              </a:rPr>
              <a:t>Im</a:t>
            </a:r>
            <a:r>
              <a:rPr lang="en-US" sz="1200" dirty="0">
                <a:solidFill>
                  <a:schemeClr val="bg1"/>
                </a:solidFill>
              </a:rPr>
              <a:t> 1010</a:t>
            </a:r>
          </a:p>
          <a:p>
            <a:r>
              <a:rPr lang="en-US" sz="1200" dirty="0">
                <a:solidFill>
                  <a:schemeClr val="bg1"/>
                </a:solidFill>
              </a:rPr>
              <a:t>And </a:t>
            </a:r>
            <a:r>
              <a:rPr lang="en-US" sz="1200" dirty="0" err="1">
                <a:solidFill>
                  <a:schemeClr val="bg1"/>
                </a:solidFill>
              </a:rPr>
              <a:t>Im</a:t>
            </a:r>
            <a:r>
              <a:rPr lang="en-US" sz="1200" dirty="0">
                <a:solidFill>
                  <a:schemeClr val="bg1"/>
                </a:solidFill>
              </a:rPr>
              <a:t> </a:t>
            </a:r>
            <a:r>
              <a:rPr lang="en-US" sz="1200" dirty="0" err="1">
                <a:solidFill>
                  <a:schemeClr val="bg1"/>
                </a:solidFill>
              </a:rPr>
              <a:t>ip</a:t>
            </a:r>
            <a:r>
              <a:rPr lang="en-US" sz="1200" dirty="0">
                <a:solidFill>
                  <a:schemeClr val="bg1"/>
                </a:solidFill>
              </a:rPr>
              <a:t> 10.0.1.10</a:t>
            </a:r>
          </a:p>
        </p:txBody>
      </p:sp>
      <p:sp>
        <p:nvSpPr>
          <p:cNvPr id="44" name="TextBox 43">
            <a:extLst>
              <a:ext uri="{FF2B5EF4-FFF2-40B4-BE49-F238E27FC236}">
                <a16:creationId xmlns:a16="http://schemas.microsoft.com/office/drawing/2014/main" id="{70991975-4D23-E608-128C-B9F6B889F88E}"/>
              </a:ext>
            </a:extLst>
          </p:cNvPr>
          <p:cNvSpPr txBox="1"/>
          <p:nvPr/>
        </p:nvSpPr>
        <p:spPr>
          <a:xfrm>
            <a:off x="6955605" y="1971869"/>
            <a:ext cx="2332233" cy="646331"/>
          </a:xfrm>
          <a:prstGeom prst="rect">
            <a:avLst/>
          </a:prstGeom>
          <a:noFill/>
        </p:spPr>
        <p:txBody>
          <a:bodyPr wrap="square" rtlCol="0">
            <a:spAutoFit/>
          </a:bodyPr>
          <a:lstStyle/>
          <a:p>
            <a:r>
              <a:rPr lang="en-US" sz="1200" dirty="0">
                <a:solidFill>
                  <a:schemeClr val="bg1"/>
                </a:solidFill>
              </a:rPr>
              <a:t>Sends Gratuitous ARP</a:t>
            </a:r>
          </a:p>
          <a:p>
            <a:r>
              <a:rPr lang="en-US" sz="1200" dirty="0">
                <a:solidFill>
                  <a:schemeClr val="bg1"/>
                </a:solidFill>
              </a:rPr>
              <a:t>Saying Hi </a:t>
            </a:r>
            <a:r>
              <a:rPr lang="en-US" sz="1200" dirty="0" err="1">
                <a:solidFill>
                  <a:schemeClr val="bg1"/>
                </a:solidFill>
              </a:rPr>
              <a:t>Im</a:t>
            </a:r>
            <a:r>
              <a:rPr lang="en-US" sz="1200" dirty="0">
                <a:solidFill>
                  <a:schemeClr val="bg1"/>
                </a:solidFill>
              </a:rPr>
              <a:t> 1010</a:t>
            </a:r>
          </a:p>
          <a:p>
            <a:r>
              <a:rPr lang="en-US" sz="1200" dirty="0">
                <a:solidFill>
                  <a:schemeClr val="bg1"/>
                </a:solidFill>
              </a:rPr>
              <a:t>And </a:t>
            </a:r>
            <a:r>
              <a:rPr lang="en-US" sz="1200" dirty="0" err="1">
                <a:solidFill>
                  <a:schemeClr val="bg1"/>
                </a:solidFill>
              </a:rPr>
              <a:t>Im</a:t>
            </a:r>
            <a:r>
              <a:rPr lang="en-US" sz="1200" dirty="0">
                <a:solidFill>
                  <a:schemeClr val="bg1"/>
                </a:solidFill>
              </a:rPr>
              <a:t> </a:t>
            </a:r>
            <a:r>
              <a:rPr lang="en-US" sz="1200" dirty="0" err="1">
                <a:solidFill>
                  <a:schemeClr val="bg1"/>
                </a:solidFill>
              </a:rPr>
              <a:t>ip</a:t>
            </a:r>
            <a:r>
              <a:rPr lang="en-US" sz="1200" dirty="0">
                <a:solidFill>
                  <a:schemeClr val="bg1"/>
                </a:solidFill>
              </a:rPr>
              <a:t> 10.0.1.10</a:t>
            </a:r>
          </a:p>
        </p:txBody>
      </p:sp>
      <p:sp>
        <p:nvSpPr>
          <p:cNvPr id="45" name="TextBox 44">
            <a:extLst>
              <a:ext uri="{FF2B5EF4-FFF2-40B4-BE49-F238E27FC236}">
                <a16:creationId xmlns:a16="http://schemas.microsoft.com/office/drawing/2014/main" id="{7E862373-CB87-C01F-5D02-B8409710AB8E}"/>
              </a:ext>
            </a:extLst>
          </p:cNvPr>
          <p:cNvSpPr txBox="1"/>
          <p:nvPr/>
        </p:nvSpPr>
        <p:spPr>
          <a:xfrm>
            <a:off x="5501385" y="2333074"/>
            <a:ext cx="2238908" cy="646331"/>
          </a:xfrm>
          <a:prstGeom prst="rect">
            <a:avLst/>
          </a:prstGeom>
          <a:noFill/>
        </p:spPr>
        <p:txBody>
          <a:bodyPr wrap="square" rtlCol="0">
            <a:spAutoFit/>
          </a:bodyPr>
          <a:lstStyle/>
          <a:p>
            <a:r>
              <a:rPr lang="en-US" sz="1200" dirty="0">
                <a:solidFill>
                  <a:schemeClr val="bg1"/>
                </a:solidFill>
              </a:rPr>
              <a:t>Sends Gratuitous ARP</a:t>
            </a:r>
          </a:p>
          <a:p>
            <a:r>
              <a:rPr lang="en-US" sz="1200" dirty="0">
                <a:solidFill>
                  <a:schemeClr val="bg1"/>
                </a:solidFill>
              </a:rPr>
              <a:t>Saying Hi </a:t>
            </a:r>
            <a:r>
              <a:rPr lang="en-US" sz="1200" dirty="0" err="1">
                <a:solidFill>
                  <a:schemeClr val="bg1"/>
                </a:solidFill>
              </a:rPr>
              <a:t>Im</a:t>
            </a:r>
            <a:r>
              <a:rPr lang="en-US" sz="1200" dirty="0">
                <a:solidFill>
                  <a:schemeClr val="bg1"/>
                </a:solidFill>
              </a:rPr>
              <a:t> 1010</a:t>
            </a:r>
          </a:p>
          <a:p>
            <a:r>
              <a:rPr lang="en-US" sz="1200" dirty="0">
                <a:solidFill>
                  <a:schemeClr val="bg1"/>
                </a:solidFill>
              </a:rPr>
              <a:t>And </a:t>
            </a:r>
            <a:r>
              <a:rPr lang="en-US" sz="1200" dirty="0" err="1">
                <a:solidFill>
                  <a:schemeClr val="bg1"/>
                </a:solidFill>
              </a:rPr>
              <a:t>Im</a:t>
            </a:r>
            <a:r>
              <a:rPr lang="en-US" sz="1200" dirty="0">
                <a:solidFill>
                  <a:schemeClr val="bg1"/>
                </a:solidFill>
              </a:rPr>
              <a:t> </a:t>
            </a:r>
            <a:r>
              <a:rPr lang="en-US" sz="1200" dirty="0" err="1">
                <a:solidFill>
                  <a:schemeClr val="bg1"/>
                </a:solidFill>
              </a:rPr>
              <a:t>ip</a:t>
            </a:r>
            <a:r>
              <a:rPr lang="en-US" sz="1200" dirty="0">
                <a:solidFill>
                  <a:schemeClr val="bg1"/>
                </a:solidFill>
              </a:rPr>
              <a:t> 10.0.1.10</a:t>
            </a:r>
          </a:p>
        </p:txBody>
      </p:sp>
      <p:sp>
        <p:nvSpPr>
          <p:cNvPr id="46" name="TextBox 45">
            <a:extLst>
              <a:ext uri="{FF2B5EF4-FFF2-40B4-BE49-F238E27FC236}">
                <a16:creationId xmlns:a16="http://schemas.microsoft.com/office/drawing/2014/main" id="{1B47D41A-B9C8-6322-2C57-A42FBA812328}"/>
              </a:ext>
            </a:extLst>
          </p:cNvPr>
          <p:cNvSpPr txBox="1"/>
          <p:nvPr/>
        </p:nvSpPr>
        <p:spPr>
          <a:xfrm>
            <a:off x="8012130" y="3207704"/>
            <a:ext cx="2238908" cy="646331"/>
          </a:xfrm>
          <a:prstGeom prst="rect">
            <a:avLst/>
          </a:prstGeom>
          <a:noFill/>
        </p:spPr>
        <p:txBody>
          <a:bodyPr wrap="square" rtlCol="0">
            <a:spAutoFit/>
          </a:bodyPr>
          <a:lstStyle/>
          <a:p>
            <a:r>
              <a:rPr lang="en-US" sz="1200" dirty="0">
                <a:solidFill>
                  <a:schemeClr val="bg1"/>
                </a:solidFill>
              </a:rPr>
              <a:t>Sends Gratuitous ARP</a:t>
            </a:r>
          </a:p>
          <a:p>
            <a:r>
              <a:rPr lang="en-US" sz="1200" dirty="0">
                <a:solidFill>
                  <a:schemeClr val="bg1"/>
                </a:solidFill>
              </a:rPr>
              <a:t>Saying Hi </a:t>
            </a:r>
            <a:r>
              <a:rPr lang="en-US" sz="1200" dirty="0" err="1">
                <a:solidFill>
                  <a:schemeClr val="bg1"/>
                </a:solidFill>
              </a:rPr>
              <a:t>Im</a:t>
            </a:r>
            <a:r>
              <a:rPr lang="en-US" sz="1200" dirty="0">
                <a:solidFill>
                  <a:schemeClr val="bg1"/>
                </a:solidFill>
              </a:rPr>
              <a:t> 1010</a:t>
            </a:r>
          </a:p>
          <a:p>
            <a:r>
              <a:rPr lang="en-US" sz="1200" dirty="0">
                <a:solidFill>
                  <a:schemeClr val="bg1"/>
                </a:solidFill>
              </a:rPr>
              <a:t>And </a:t>
            </a:r>
            <a:r>
              <a:rPr lang="en-US" sz="1200" dirty="0" err="1">
                <a:solidFill>
                  <a:schemeClr val="bg1"/>
                </a:solidFill>
              </a:rPr>
              <a:t>Im</a:t>
            </a:r>
            <a:r>
              <a:rPr lang="en-US" sz="1200" dirty="0">
                <a:solidFill>
                  <a:schemeClr val="bg1"/>
                </a:solidFill>
              </a:rPr>
              <a:t> </a:t>
            </a:r>
            <a:r>
              <a:rPr lang="en-US" sz="1200" dirty="0" err="1">
                <a:solidFill>
                  <a:schemeClr val="bg1"/>
                </a:solidFill>
              </a:rPr>
              <a:t>ip</a:t>
            </a:r>
            <a:r>
              <a:rPr lang="en-US" sz="1200" dirty="0">
                <a:solidFill>
                  <a:schemeClr val="bg1"/>
                </a:solidFill>
              </a:rPr>
              <a:t> 10.0.1.10</a:t>
            </a:r>
          </a:p>
        </p:txBody>
      </p:sp>
      <p:sp>
        <p:nvSpPr>
          <p:cNvPr id="47" name="TextBox 46">
            <a:extLst>
              <a:ext uri="{FF2B5EF4-FFF2-40B4-BE49-F238E27FC236}">
                <a16:creationId xmlns:a16="http://schemas.microsoft.com/office/drawing/2014/main" id="{A7113C2E-0EC1-3189-544E-E8F1B47691EB}"/>
              </a:ext>
            </a:extLst>
          </p:cNvPr>
          <p:cNvSpPr txBox="1"/>
          <p:nvPr/>
        </p:nvSpPr>
        <p:spPr>
          <a:xfrm>
            <a:off x="9711218" y="3351557"/>
            <a:ext cx="2238908" cy="646331"/>
          </a:xfrm>
          <a:prstGeom prst="rect">
            <a:avLst/>
          </a:prstGeom>
          <a:noFill/>
        </p:spPr>
        <p:txBody>
          <a:bodyPr wrap="square" rtlCol="0">
            <a:spAutoFit/>
          </a:bodyPr>
          <a:lstStyle/>
          <a:p>
            <a:r>
              <a:rPr lang="en-US" sz="1200" dirty="0">
                <a:solidFill>
                  <a:schemeClr val="bg1"/>
                </a:solidFill>
              </a:rPr>
              <a:t>Sends Gratuitous ARP</a:t>
            </a:r>
          </a:p>
          <a:p>
            <a:r>
              <a:rPr lang="en-US" sz="1200" dirty="0">
                <a:solidFill>
                  <a:schemeClr val="bg1"/>
                </a:solidFill>
              </a:rPr>
              <a:t>Saying Hi </a:t>
            </a:r>
            <a:r>
              <a:rPr lang="en-US" sz="1200" dirty="0" err="1">
                <a:solidFill>
                  <a:schemeClr val="bg1"/>
                </a:solidFill>
              </a:rPr>
              <a:t>Im</a:t>
            </a:r>
            <a:r>
              <a:rPr lang="en-US" sz="1200" dirty="0">
                <a:solidFill>
                  <a:schemeClr val="bg1"/>
                </a:solidFill>
              </a:rPr>
              <a:t> 1010</a:t>
            </a:r>
          </a:p>
          <a:p>
            <a:r>
              <a:rPr lang="en-US" sz="1200" dirty="0">
                <a:solidFill>
                  <a:schemeClr val="bg1"/>
                </a:solidFill>
              </a:rPr>
              <a:t>And </a:t>
            </a:r>
            <a:r>
              <a:rPr lang="en-US" sz="1200" dirty="0" err="1">
                <a:solidFill>
                  <a:schemeClr val="bg1"/>
                </a:solidFill>
              </a:rPr>
              <a:t>Im</a:t>
            </a:r>
            <a:r>
              <a:rPr lang="en-US" sz="1200" dirty="0">
                <a:solidFill>
                  <a:schemeClr val="bg1"/>
                </a:solidFill>
              </a:rPr>
              <a:t> </a:t>
            </a:r>
            <a:r>
              <a:rPr lang="en-US" sz="1200" dirty="0" err="1">
                <a:solidFill>
                  <a:schemeClr val="bg1"/>
                </a:solidFill>
              </a:rPr>
              <a:t>ip</a:t>
            </a:r>
            <a:r>
              <a:rPr lang="en-US" sz="1200" dirty="0">
                <a:solidFill>
                  <a:schemeClr val="bg1"/>
                </a:solidFill>
              </a:rPr>
              <a:t> 10.0.1.10</a:t>
            </a:r>
          </a:p>
        </p:txBody>
      </p:sp>
      <p:sp>
        <p:nvSpPr>
          <p:cNvPr id="49" name="TextBox 48">
            <a:extLst>
              <a:ext uri="{FF2B5EF4-FFF2-40B4-BE49-F238E27FC236}">
                <a16:creationId xmlns:a16="http://schemas.microsoft.com/office/drawing/2014/main" id="{C037B15C-7D4C-3CA0-6A34-17B68D6A98BE}"/>
              </a:ext>
            </a:extLst>
          </p:cNvPr>
          <p:cNvSpPr txBox="1"/>
          <p:nvPr/>
        </p:nvSpPr>
        <p:spPr>
          <a:xfrm>
            <a:off x="6169633" y="5640846"/>
            <a:ext cx="2238908" cy="276999"/>
          </a:xfrm>
          <a:prstGeom prst="rect">
            <a:avLst/>
          </a:prstGeom>
          <a:noFill/>
        </p:spPr>
        <p:txBody>
          <a:bodyPr wrap="square" rtlCol="0">
            <a:spAutoFit/>
          </a:bodyPr>
          <a:lstStyle/>
          <a:p>
            <a:r>
              <a:rPr lang="en-US" sz="1200" dirty="0">
                <a:solidFill>
                  <a:schemeClr val="bg1"/>
                </a:solidFill>
              </a:rPr>
              <a:t>Exhausted with calculation</a:t>
            </a:r>
          </a:p>
        </p:txBody>
      </p:sp>
      <p:sp>
        <p:nvSpPr>
          <p:cNvPr id="50" name="TextBox 49">
            <a:extLst>
              <a:ext uri="{FF2B5EF4-FFF2-40B4-BE49-F238E27FC236}">
                <a16:creationId xmlns:a16="http://schemas.microsoft.com/office/drawing/2014/main" id="{E3153D9F-77AA-01EC-2B62-941CB66274B3}"/>
              </a:ext>
            </a:extLst>
          </p:cNvPr>
          <p:cNvSpPr txBox="1"/>
          <p:nvPr/>
        </p:nvSpPr>
        <p:spPr>
          <a:xfrm>
            <a:off x="11686852" y="4775133"/>
            <a:ext cx="2238908" cy="276999"/>
          </a:xfrm>
          <a:prstGeom prst="rect">
            <a:avLst/>
          </a:prstGeom>
          <a:noFill/>
        </p:spPr>
        <p:txBody>
          <a:bodyPr wrap="square" rtlCol="0">
            <a:spAutoFit/>
          </a:bodyPr>
          <a:lstStyle/>
          <a:p>
            <a:r>
              <a:rPr lang="en-US" sz="1200" dirty="0">
                <a:solidFill>
                  <a:schemeClr val="bg1"/>
                </a:solidFill>
              </a:rPr>
              <a:t>Exhausted with calculation</a:t>
            </a:r>
          </a:p>
        </p:txBody>
      </p:sp>
      <p:sp>
        <p:nvSpPr>
          <p:cNvPr id="51" name="TextBox 50">
            <a:extLst>
              <a:ext uri="{FF2B5EF4-FFF2-40B4-BE49-F238E27FC236}">
                <a16:creationId xmlns:a16="http://schemas.microsoft.com/office/drawing/2014/main" id="{469F5813-715E-0E95-A8D4-F8B9DB685C50}"/>
              </a:ext>
            </a:extLst>
          </p:cNvPr>
          <p:cNvSpPr txBox="1"/>
          <p:nvPr/>
        </p:nvSpPr>
        <p:spPr>
          <a:xfrm>
            <a:off x="1726491" y="1075848"/>
            <a:ext cx="2238908" cy="276999"/>
          </a:xfrm>
          <a:prstGeom prst="rect">
            <a:avLst/>
          </a:prstGeom>
          <a:noFill/>
        </p:spPr>
        <p:txBody>
          <a:bodyPr wrap="square" rtlCol="0">
            <a:spAutoFit/>
          </a:bodyPr>
          <a:lstStyle/>
          <a:p>
            <a:r>
              <a:rPr lang="en-US" sz="1200" dirty="0">
                <a:solidFill>
                  <a:schemeClr val="bg1"/>
                </a:solidFill>
              </a:rPr>
              <a:t>Exhausted with calculation</a:t>
            </a:r>
          </a:p>
        </p:txBody>
      </p:sp>
    </p:spTree>
    <p:extLst>
      <p:ext uri="{BB962C8B-B14F-4D97-AF65-F5344CB8AC3E}">
        <p14:creationId xmlns:p14="http://schemas.microsoft.com/office/powerpoint/2010/main" val="1371716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02281-C22F-0C0B-153F-738181210ED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AD1CCD9-4194-AFAF-264D-D62D0E495E41}"/>
              </a:ext>
            </a:extLst>
          </p:cNvPr>
          <p:cNvSpPr/>
          <p:nvPr/>
        </p:nvSpPr>
        <p:spPr>
          <a:xfrm>
            <a:off x="4515494" y="4438436"/>
            <a:ext cx="1654139" cy="10068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F8714C8-27FD-AD30-1866-1DE228DB0539}"/>
              </a:ext>
            </a:extLst>
          </p:cNvPr>
          <p:cNvSpPr/>
          <p:nvPr/>
        </p:nvSpPr>
        <p:spPr>
          <a:xfrm>
            <a:off x="9532707" y="1652427"/>
            <a:ext cx="1654139" cy="10068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A1E8C38-526A-71D1-7C8F-DC265DE4C13A}"/>
              </a:ext>
            </a:extLst>
          </p:cNvPr>
          <p:cNvSpPr/>
          <p:nvPr/>
        </p:nvSpPr>
        <p:spPr>
          <a:xfrm>
            <a:off x="3101085" y="1518864"/>
            <a:ext cx="1654139" cy="10068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C1CF741-7FD1-A332-E1BC-88D88DC9EFDA}"/>
              </a:ext>
            </a:extLst>
          </p:cNvPr>
          <p:cNvSpPr/>
          <p:nvPr/>
        </p:nvSpPr>
        <p:spPr>
          <a:xfrm>
            <a:off x="10003603" y="4375565"/>
            <a:ext cx="1654139" cy="10068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55C3187-55F8-ABDF-305C-F89DD200893F}"/>
              </a:ext>
            </a:extLst>
          </p:cNvPr>
          <p:cNvSpPr txBox="1"/>
          <p:nvPr/>
        </p:nvSpPr>
        <p:spPr>
          <a:xfrm>
            <a:off x="2720941" y="2714360"/>
            <a:ext cx="2034283" cy="369332"/>
          </a:xfrm>
          <a:prstGeom prst="rect">
            <a:avLst/>
          </a:prstGeom>
          <a:noFill/>
        </p:spPr>
        <p:txBody>
          <a:bodyPr wrap="square" rtlCol="0">
            <a:spAutoFit/>
          </a:bodyPr>
          <a:lstStyle/>
          <a:p>
            <a:r>
              <a:rPr lang="en-US" dirty="0">
                <a:solidFill>
                  <a:schemeClr val="bg1"/>
                </a:solidFill>
              </a:rPr>
              <a:t>Observer 10.0.1.30</a:t>
            </a:r>
          </a:p>
        </p:txBody>
      </p:sp>
      <p:sp>
        <p:nvSpPr>
          <p:cNvPr id="7" name="TextBox 6">
            <a:extLst>
              <a:ext uri="{FF2B5EF4-FFF2-40B4-BE49-F238E27FC236}">
                <a16:creationId xmlns:a16="http://schemas.microsoft.com/office/drawing/2014/main" id="{86A436F3-1F17-2BC6-2F04-87D881B59AF3}"/>
              </a:ext>
            </a:extLst>
          </p:cNvPr>
          <p:cNvSpPr txBox="1"/>
          <p:nvPr/>
        </p:nvSpPr>
        <p:spPr>
          <a:xfrm>
            <a:off x="9758738" y="2830530"/>
            <a:ext cx="2034283" cy="369332"/>
          </a:xfrm>
          <a:prstGeom prst="rect">
            <a:avLst/>
          </a:prstGeom>
          <a:noFill/>
        </p:spPr>
        <p:txBody>
          <a:bodyPr wrap="square" rtlCol="0">
            <a:spAutoFit/>
          </a:bodyPr>
          <a:lstStyle/>
          <a:p>
            <a:r>
              <a:rPr lang="en-US" dirty="0">
                <a:solidFill>
                  <a:schemeClr val="bg1"/>
                </a:solidFill>
              </a:rPr>
              <a:t>Attacker 10.0.1.10</a:t>
            </a:r>
          </a:p>
        </p:txBody>
      </p:sp>
      <p:sp>
        <p:nvSpPr>
          <p:cNvPr id="8" name="TextBox 7">
            <a:extLst>
              <a:ext uri="{FF2B5EF4-FFF2-40B4-BE49-F238E27FC236}">
                <a16:creationId xmlns:a16="http://schemas.microsoft.com/office/drawing/2014/main" id="{AF73B674-18ED-E10C-0004-20D8FE981D1B}"/>
              </a:ext>
            </a:extLst>
          </p:cNvPr>
          <p:cNvSpPr txBox="1"/>
          <p:nvPr/>
        </p:nvSpPr>
        <p:spPr>
          <a:xfrm>
            <a:off x="4291172" y="5449266"/>
            <a:ext cx="2034283" cy="369332"/>
          </a:xfrm>
          <a:prstGeom prst="rect">
            <a:avLst/>
          </a:prstGeom>
          <a:noFill/>
        </p:spPr>
        <p:txBody>
          <a:bodyPr wrap="square" rtlCol="0">
            <a:spAutoFit/>
          </a:bodyPr>
          <a:lstStyle/>
          <a:p>
            <a:r>
              <a:rPr lang="en-US" dirty="0">
                <a:solidFill>
                  <a:schemeClr val="bg1"/>
                </a:solidFill>
              </a:rPr>
              <a:t>Victim 10.0.1.20</a:t>
            </a:r>
          </a:p>
        </p:txBody>
      </p:sp>
      <p:sp>
        <p:nvSpPr>
          <p:cNvPr id="9" name="TextBox 8">
            <a:extLst>
              <a:ext uri="{FF2B5EF4-FFF2-40B4-BE49-F238E27FC236}">
                <a16:creationId xmlns:a16="http://schemas.microsoft.com/office/drawing/2014/main" id="{7BADA397-63DC-3C00-377B-D21D57FC8400}"/>
              </a:ext>
            </a:extLst>
          </p:cNvPr>
          <p:cNvSpPr txBox="1"/>
          <p:nvPr/>
        </p:nvSpPr>
        <p:spPr>
          <a:xfrm>
            <a:off x="9883742" y="5449266"/>
            <a:ext cx="2034283" cy="369332"/>
          </a:xfrm>
          <a:prstGeom prst="rect">
            <a:avLst/>
          </a:prstGeom>
          <a:noFill/>
        </p:spPr>
        <p:txBody>
          <a:bodyPr wrap="square" rtlCol="0">
            <a:spAutoFit/>
          </a:bodyPr>
          <a:lstStyle/>
          <a:p>
            <a:r>
              <a:rPr lang="en-US" dirty="0">
                <a:solidFill>
                  <a:schemeClr val="bg1"/>
                </a:solidFill>
              </a:rPr>
              <a:t>Gateway 10.0.1.1</a:t>
            </a:r>
          </a:p>
        </p:txBody>
      </p:sp>
      <p:cxnSp>
        <p:nvCxnSpPr>
          <p:cNvPr id="11" name="Straight Arrow Connector 10">
            <a:extLst>
              <a:ext uri="{FF2B5EF4-FFF2-40B4-BE49-F238E27FC236}">
                <a16:creationId xmlns:a16="http://schemas.microsoft.com/office/drawing/2014/main" id="{819DEF61-CFA2-46FC-6A86-3ECA9F54FEE7}"/>
              </a:ext>
            </a:extLst>
          </p:cNvPr>
          <p:cNvCxnSpPr>
            <a:cxnSpLocks/>
          </p:cNvCxnSpPr>
          <p:nvPr/>
        </p:nvCxnSpPr>
        <p:spPr>
          <a:xfrm>
            <a:off x="4871663" y="2525731"/>
            <a:ext cx="873303" cy="1779142"/>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26E3551-5F2B-F637-1E7D-09179FF05557}"/>
              </a:ext>
            </a:extLst>
          </p:cNvPr>
          <p:cNvCxnSpPr>
            <a:cxnSpLocks/>
          </p:cNvCxnSpPr>
          <p:nvPr/>
        </p:nvCxnSpPr>
        <p:spPr>
          <a:xfrm>
            <a:off x="4871663" y="1882741"/>
            <a:ext cx="4661044" cy="0"/>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04C2F62-CD78-9EFE-FCCF-454B0446D03E}"/>
              </a:ext>
            </a:extLst>
          </p:cNvPr>
          <p:cNvCxnSpPr>
            <a:cxnSpLocks/>
          </p:cNvCxnSpPr>
          <p:nvPr/>
        </p:nvCxnSpPr>
        <p:spPr>
          <a:xfrm flipV="1">
            <a:off x="6286072" y="2424701"/>
            <a:ext cx="3053137" cy="1797978"/>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Arc 20">
            <a:extLst>
              <a:ext uri="{FF2B5EF4-FFF2-40B4-BE49-F238E27FC236}">
                <a16:creationId xmlns:a16="http://schemas.microsoft.com/office/drawing/2014/main" id="{F21D90B9-BCE5-969E-0A58-B4D1470FFAC8}"/>
              </a:ext>
            </a:extLst>
          </p:cNvPr>
          <p:cNvSpPr/>
          <p:nvPr/>
        </p:nvSpPr>
        <p:spPr>
          <a:xfrm>
            <a:off x="3236359" y="636998"/>
            <a:ext cx="8815227" cy="4138135"/>
          </a:xfrm>
          <a:prstGeom prst="arc">
            <a:avLst>
              <a:gd name="adj1" fmla="val 11926742"/>
              <a:gd name="adj2" fmla="val 137532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384883A-9DBF-D516-DB37-41B1370C9BB5}"/>
              </a:ext>
            </a:extLst>
          </p:cNvPr>
          <p:cNvCxnSpPr>
            <a:cxnSpLocks/>
            <a:stCxn id="2" idx="3"/>
          </p:cNvCxnSpPr>
          <p:nvPr/>
        </p:nvCxnSpPr>
        <p:spPr>
          <a:xfrm flipV="1">
            <a:off x="6169633" y="4775133"/>
            <a:ext cx="3684994" cy="166737"/>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Table 25">
            <a:extLst>
              <a:ext uri="{FF2B5EF4-FFF2-40B4-BE49-F238E27FC236}">
                <a16:creationId xmlns:a16="http://schemas.microsoft.com/office/drawing/2014/main" id="{4AA58014-48FF-254B-ABA5-7CFDFE39231F}"/>
              </a:ext>
            </a:extLst>
          </p:cNvPr>
          <p:cNvGraphicFramePr>
            <a:graphicFrameLocks noGrp="1"/>
          </p:cNvGraphicFramePr>
          <p:nvPr/>
        </p:nvGraphicFramePr>
        <p:xfrm>
          <a:off x="2587372" y="6218149"/>
          <a:ext cx="3157594" cy="1854200"/>
        </p:xfrm>
        <a:graphic>
          <a:graphicData uri="http://schemas.openxmlformats.org/drawingml/2006/table">
            <a:tbl>
              <a:tblPr firstRow="1" bandRow="1">
                <a:tableStyleId>{5C22544A-7EE6-4342-B048-85BDC9FD1C3A}</a:tableStyleId>
              </a:tblPr>
              <a:tblGrid>
                <a:gridCol w="1578797">
                  <a:extLst>
                    <a:ext uri="{9D8B030D-6E8A-4147-A177-3AD203B41FA5}">
                      <a16:colId xmlns:a16="http://schemas.microsoft.com/office/drawing/2014/main" val="1948252563"/>
                    </a:ext>
                  </a:extLst>
                </a:gridCol>
                <a:gridCol w="1578797">
                  <a:extLst>
                    <a:ext uri="{9D8B030D-6E8A-4147-A177-3AD203B41FA5}">
                      <a16:colId xmlns:a16="http://schemas.microsoft.com/office/drawing/2014/main" val="827297796"/>
                    </a:ext>
                  </a:extLst>
                </a:gridCol>
              </a:tblGrid>
              <a:tr h="370840">
                <a:tc>
                  <a:txBody>
                    <a:bodyPr/>
                    <a:lstStyle/>
                    <a:p>
                      <a:r>
                        <a:rPr lang="en-US" dirty="0"/>
                        <a:t>IP</a:t>
                      </a:r>
                    </a:p>
                  </a:txBody>
                  <a:tcPr/>
                </a:tc>
                <a:tc>
                  <a:txBody>
                    <a:bodyPr/>
                    <a:lstStyle/>
                    <a:p>
                      <a:r>
                        <a:rPr lang="en-US" dirty="0"/>
                        <a:t>MAC</a:t>
                      </a:r>
                    </a:p>
                  </a:txBody>
                  <a:tcPr/>
                </a:tc>
                <a:extLst>
                  <a:ext uri="{0D108BD9-81ED-4DB2-BD59-A6C34878D82A}">
                    <a16:rowId xmlns:a16="http://schemas.microsoft.com/office/drawing/2014/main" val="3421026366"/>
                  </a:ext>
                </a:extLst>
              </a:tr>
              <a:tr h="370840">
                <a:tc>
                  <a:txBody>
                    <a:bodyPr/>
                    <a:lstStyle/>
                    <a:p>
                      <a:r>
                        <a:rPr lang="en-US" dirty="0"/>
                        <a:t>10.0.1.1</a:t>
                      </a:r>
                    </a:p>
                  </a:txBody>
                  <a:tcPr/>
                </a:tc>
                <a:tc>
                  <a:txBody>
                    <a:bodyPr/>
                    <a:lstStyle/>
                    <a:p>
                      <a:r>
                        <a:rPr lang="en-US" dirty="0"/>
                        <a:t>0101</a:t>
                      </a:r>
                    </a:p>
                  </a:txBody>
                  <a:tcPr/>
                </a:tc>
                <a:extLst>
                  <a:ext uri="{0D108BD9-81ED-4DB2-BD59-A6C34878D82A}">
                    <a16:rowId xmlns:a16="http://schemas.microsoft.com/office/drawing/2014/main" val="1544139173"/>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331926224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2377163221"/>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4252962726"/>
                  </a:ext>
                </a:extLst>
              </a:tr>
            </a:tbl>
          </a:graphicData>
        </a:graphic>
      </p:graphicFrame>
      <p:sp>
        <p:nvSpPr>
          <p:cNvPr id="27" name="TextBox 26">
            <a:extLst>
              <a:ext uri="{FF2B5EF4-FFF2-40B4-BE49-F238E27FC236}">
                <a16:creationId xmlns:a16="http://schemas.microsoft.com/office/drawing/2014/main" id="{B2EFD12D-BBCC-497B-2293-110C6D2727C5}"/>
              </a:ext>
            </a:extLst>
          </p:cNvPr>
          <p:cNvSpPr txBox="1"/>
          <p:nvPr/>
        </p:nvSpPr>
        <p:spPr>
          <a:xfrm>
            <a:off x="686658" y="6703998"/>
            <a:ext cx="2034283" cy="369332"/>
          </a:xfrm>
          <a:prstGeom prst="rect">
            <a:avLst/>
          </a:prstGeom>
          <a:noFill/>
        </p:spPr>
        <p:txBody>
          <a:bodyPr wrap="square" rtlCol="0">
            <a:spAutoFit/>
          </a:bodyPr>
          <a:lstStyle/>
          <a:p>
            <a:r>
              <a:rPr lang="en-US" dirty="0">
                <a:solidFill>
                  <a:schemeClr val="bg1"/>
                </a:solidFill>
              </a:rPr>
              <a:t>Victim ARP table</a:t>
            </a:r>
          </a:p>
        </p:txBody>
      </p:sp>
      <p:graphicFrame>
        <p:nvGraphicFramePr>
          <p:cNvPr id="29" name="Table 28">
            <a:extLst>
              <a:ext uri="{FF2B5EF4-FFF2-40B4-BE49-F238E27FC236}">
                <a16:creationId xmlns:a16="http://schemas.microsoft.com/office/drawing/2014/main" id="{EBF45970-FDD0-3A72-418A-7E61619107B4}"/>
              </a:ext>
            </a:extLst>
          </p:cNvPr>
          <p:cNvGraphicFramePr>
            <a:graphicFrameLocks noGrp="1"/>
          </p:cNvGraphicFramePr>
          <p:nvPr>
            <p:extLst>
              <p:ext uri="{D42A27DB-BD31-4B8C-83A1-F6EECF244321}">
                <p14:modId xmlns:p14="http://schemas.microsoft.com/office/powerpoint/2010/main" val="3591705066"/>
              </p:ext>
            </p:extLst>
          </p:nvPr>
        </p:nvGraphicFramePr>
        <p:xfrm>
          <a:off x="9438522" y="6067427"/>
          <a:ext cx="3157594" cy="1854200"/>
        </p:xfrm>
        <a:graphic>
          <a:graphicData uri="http://schemas.openxmlformats.org/drawingml/2006/table">
            <a:tbl>
              <a:tblPr firstRow="1" bandRow="1">
                <a:tableStyleId>{5C22544A-7EE6-4342-B048-85BDC9FD1C3A}</a:tableStyleId>
              </a:tblPr>
              <a:tblGrid>
                <a:gridCol w="1578797">
                  <a:extLst>
                    <a:ext uri="{9D8B030D-6E8A-4147-A177-3AD203B41FA5}">
                      <a16:colId xmlns:a16="http://schemas.microsoft.com/office/drawing/2014/main" val="1948252563"/>
                    </a:ext>
                  </a:extLst>
                </a:gridCol>
                <a:gridCol w="1578797">
                  <a:extLst>
                    <a:ext uri="{9D8B030D-6E8A-4147-A177-3AD203B41FA5}">
                      <a16:colId xmlns:a16="http://schemas.microsoft.com/office/drawing/2014/main" val="827297796"/>
                    </a:ext>
                  </a:extLst>
                </a:gridCol>
              </a:tblGrid>
              <a:tr h="370840">
                <a:tc>
                  <a:txBody>
                    <a:bodyPr/>
                    <a:lstStyle/>
                    <a:p>
                      <a:r>
                        <a:rPr lang="en-US" dirty="0"/>
                        <a:t>IP</a:t>
                      </a:r>
                    </a:p>
                  </a:txBody>
                  <a:tcPr/>
                </a:tc>
                <a:tc>
                  <a:txBody>
                    <a:bodyPr/>
                    <a:lstStyle/>
                    <a:p>
                      <a:r>
                        <a:rPr lang="en-US" dirty="0"/>
                        <a:t>MAC</a:t>
                      </a:r>
                    </a:p>
                  </a:txBody>
                  <a:tcPr/>
                </a:tc>
                <a:extLst>
                  <a:ext uri="{0D108BD9-81ED-4DB2-BD59-A6C34878D82A}">
                    <a16:rowId xmlns:a16="http://schemas.microsoft.com/office/drawing/2014/main" val="3421026366"/>
                  </a:ext>
                </a:extLst>
              </a:tr>
              <a:tr h="370840">
                <a:tc>
                  <a:txBody>
                    <a:bodyPr/>
                    <a:lstStyle/>
                    <a:p>
                      <a:r>
                        <a:rPr lang="en-US" dirty="0"/>
                        <a:t>10.0.1.20</a:t>
                      </a:r>
                    </a:p>
                  </a:txBody>
                  <a:tcPr/>
                </a:tc>
                <a:tc>
                  <a:txBody>
                    <a:bodyPr/>
                    <a:lstStyle/>
                    <a:p>
                      <a:r>
                        <a:rPr lang="en-US" dirty="0"/>
                        <a:t>2020</a:t>
                      </a:r>
                    </a:p>
                  </a:txBody>
                  <a:tcPr/>
                </a:tc>
                <a:extLst>
                  <a:ext uri="{0D108BD9-81ED-4DB2-BD59-A6C34878D82A}">
                    <a16:rowId xmlns:a16="http://schemas.microsoft.com/office/drawing/2014/main" val="1544139173"/>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331926224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2377163221"/>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4252962726"/>
                  </a:ext>
                </a:extLst>
              </a:tr>
            </a:tbl>
          </a:graphicData>
        </a:graphic>
      </p:graphicFrame>
      <p:sp>
        <p:nvSpPr>
          <p:cNvPr id="30" name="TextBox 29">
            <a:extLst>
              <a:ext uri="{FF2B5EF4-FFF2-40B4-BE49-F238E27FC236}">
                <a16:creationId xmlns:a16="http://schemas.microsoft.com/office/drawing/2014/main" id="{FD511988-4C89-8D3C-9EB9-D5AE9F2B66AC}"/>
              </a:ext>
            </a:extLst>
          </p:cNvPr>
          <p:cNvSpPr txBox="1"/>
          <p:nvPr/>
        </p:nvSpPr>
        <p:spPr>
          <a:xfrm>
            <a:off x="12668036" y="6469446"/>
            <a:ext cx="2034283" cy="369332"/>
          </a:xfrm>
          <a:prstGeom prst="rect">
            <a:avLst/>
          </a:prstGeom>
          <a:noFill/>
        </p:spPr>
        <p:txBody>
          <a:bodyPr wrap="square" rtlCol="0">
            <a:spAutoFit/>
          </a:bodyPr>
          <a:lstStyle/>
          <a:p>
            <a:r>
              <a:rPr lang="en-US" dirty="0">
                <a:solidFill>
                  <a:schemeClr val="bg1"/>
                </a:solidFill>
              </a:rPr>
              <a:t>Gateway ARP table</a:t>
            </a:r>
          </a:p>
        </p:txBody>
      </p:sp>
      <p:sp>
        <p:nvSpPr>
          <p:cNvPr id="31" name="TextBox 30">
            <a:extLst>
              <a:ext uri="{FF2B5EF4-FFF2-40B4-BE49-F238E27FC236}">
                <a16:creationId xmlns:a16="http://schemas.microsoft.com/office/drawing/2014/main" id="{E252D9DF-83B0-8CCF-5230-B10E98BBC8FA}"/>
              </a:ext>
            </a:extLst>
          </p:cNvPr>
          <p:cNvSpPr txBox="1"/>
          <p:nvPr/>
        </p:nvSpPr>
        <p:spPr>
          <a:xfrm>
            <a:off x="3236359" y="1756881"/>
            <a:ext cx="1356189" cy="369332"/>
          </a:xfrm>
          <a:prstGeom prst="rect">
            <a:avLst/>
          </a:prstGeom>
          <a:noFill/>
        </p:spPr>
        <p:txBody>
          <a:bodyPr wrap="square" rtlCol="0">
            <a:spAutoFit/>
          </a:bodyPr>
          <a:lstStyle/>
          <a:p>
            <a:r>
              <a:rPr lang="en-US" dirty="0"/>
              <a:t>MAC - 3030</a:t>
            </a:r>
          </a:p>
        </p:txBody>
      </p:sp>
      <p:sp>
        <p:nvSpPr>
          <p:cNvPr id="32" name="TextBox 31">
            <a:extLst>
              <a:ext uri="{FF2B5EF4-FFF2-40B4-BE49-F238E27FC236}">
                <a16:creationId xmlns:a16="http://schemas.microsoft.com/office/drawing/2014/main" id="{D19E3E97-6AFA-F02F-A75A-51BA67356BAD}"/>
              </a:ext>
            </a:extLst>
          </p:cNvPr>
          <p:cNvSpPr txBox="1"/>
          <p:nvPr/>
        </p:nvSpPr>
        <p:spPr>
          <a:xfrm>
            <a:off x="9758738" y="1922125"/>
            <a:ext cx="1356189" cy="369332"/>
          </a:xfrm>
          <a:prstGeom prst="rect">
            <a:avLst/>
          </a:prstGeom>
          <a:noFill/>
        </p:spPr>
        <p:txBody>
          <a:bodyPr wrap="square" rtlCol="0">
            <a:spAutoFit/>
          </a:bodyPr>
          <a:lstStyle/>
          <a:p>
            <a:r>
              <a:rPr lang="en-US" dirty="0"/>
              <a:t>MAC - 1010</a:t>
            </a:r>
          </a:p>
        </p:txBody>
      </p:sp>
      <p:sp>
        <p:nvSpPr>
          <p:cNvPr id="33" name="TextBox 32">
            <a:extLst>
              <a:ext uri="{FF2B5EF4-FFF2-40B4-BE49-F238E27FC236}">
                <a16:creationId xmlns:a16="http://schemas.microsoft.com/office/drawing/2014/main" id="{CE47A56E-0CE9-CD9D-E955-171C4BAB3984}"/>
              </a:ext>
            </a:extLst>
          </p:cNvPr>
          <p:cNvSpPr txBox="1"/>
          <p:nvPr/>
        </p:nvSpPr>
        <p:spPr>
          <a:xfrm>
            <a:off x="4664468" y="4805352"/>
            <a:ext cx="1356189" cy="369332"/>
          </a:xfrm>
          <a:prstGeom prst="rect">
            <a:avLst/>
          </a:prstGeom>
          <a:noFill/>
        </p:spPr>
        <p:txBody>
          <a:bodyPr wrap="square" rtlCol="0">
            <a:spAutoFit/>
          </a:bodyPr>
          <a:lstStyle/>
          <a:p>
            <a:r>
              <a:rPr lang="en-US" dirty="0"/>
              <a:t>MAC - 2020</a:t>
            </a:r>
          </a:p>
        </p:txBody>
      </p:sp>
      <p:sp>
        <p:nvSpPr>
          <p:cNvPr id="34" name="TextBox 33">
            <a:extLst>
              <a:ext uri="{FF2B5EF4-FFF2-40B4-BE49-F238E27FC236}">
                <a16:creationId xmlns:a16="http://schemas.microsoft.com/office/drawing/2014/main" id="{B858247B-93AD-1B43-2446-5E8B4BF53A92}"/>
              </a:ext>
            </a:extLst>
          </p:cNvPr>
          <p:cNvSpPr txBox="1"/>
          <p:nvPr/>
        </p:nvSpPr>
        <p:spPr>
          <a:xfrm>
            <a:off x="10222788" y="4775401"/>
            <a:ext cx="1356189" cy="369332"/>
          </a:xfrm>
          <a:prstGeom prst="rect">
            <a:avLst/>
          </a:prstGeom>
          <a:noFill/>
        </p:spPr>
        <p:txBody>
          <a:bodyPr wrap="square" rtlCol="0">
            <a:spAutoFit/>
          </a:bodyPr>
          <a:lstStyle/>
          <a:p>
            <a:r>
              <a:rPr lang="en-US" dirty="0"/>
              <a:t>MAC - 0101</a:t>
            </a:r>
          </a:p>
        </p:txBody>
      </p:sp>
      <p:cxnSp>
        <p:nvCxnSpPr>
          <p:cNvPr id="35" name="Straight Arrow Connector 34">
            <a:extLst>
              <a:ext uri="{FF2B5EF4-FFF2-40B4-BE49-F238E27FC236}">
                <a16:creationId xmlns:a16="http://schemas.microsoft.com/office/drawing/2014/main" id="{0052861B-F602-9C7E-3CD0-219F74EC1149}"/>
              </a:ext>
            </a:extLst>
          </p:cNvPr>
          <p:cNvCxnSpPr>
            <a:cxnSpLocks/>
          </p:cNvCxnSpPr>
          <p:nvPr/>
        </p:nvCxnSpPr>
        <p:spPr>
          <a:xfrm flipH="1" flipV="1">
            <a:off x="9491609" y="2577101"/>
            <a:ext cx="267129" cy="1894407"/>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9BCB674-B0D5-828B-96CD-AF892A3E7592}"/>
              </a:ext>
            </a:extLst>
          </p:cNvPr>
          <p:cNvSpPr txBox="1"/>
          <p:nvPr/>
        </p:nvSpPr>
        <p:spPr>
          <a:xfrm>
            <a:off x="7522394" y="3865233"/>
            <a:ext cx="2332233" cy="923330"/>
          </a:xfrm>
          <a:prstGeom prst="rect">
            <a:avLst/>
          </a:prstGeom>
          <a:noFill/>
        </p:spPr>
        <p:txBody>
          <a:bodyPr wrap="square" rtlCol="0">
            <a:spAutoFit/>
          </a:bodyPr>
          <a:lstStyle/>
          <a:p>
            <a:r>
              <a:rPr lang="en-US" dirty="0">
                <a:solidFill>
                  <a:schemeClr val="bg1"/>
                </a:solidFill>
              </a:rPr>
              <a:t>Sends Gratuitous ARP</a:t>
            </a:r>
          </a:p>
          <a:p>
            <a:r>
              <a:rPr lang="en-US" dirty="0">
                <a:solidFill>
                  <a:schemeClr val="bg1"/>
                </a:solidFill>
              </a:rPr>
              <a:t>Saying 10.0.1.20 is 1010 MAC  (Fake)</a:t>
            </a:r>
          </a:p>
        </p:txBody>
      </p:sp>
      <p:sp>
        <p:nvSpPr>
          <p:cNvPr id="39" name="TextBox 38">
            <a:extLst>
              <a:ext uri="{FF2B5EF4-FFF2-40B4-BE49-F238E27FC236}">
                <a16:creationId xmlns:a16="http://schemas.microsoft.com/office/drawing/2014/main" id="{C0435948-9344-5D35-5B09-1E6F8A3223D3}"/>
              </a:ext>
            </a:extLst>
          </p:cNvPr>
          <p:cNvSpPr txBox="1"/>
          <p:nvPr/>
        </p:nvSpPr>
        <p:spPr>
          <a:xfrm>
            <a:off x="5744966" y="2413457"/>
            <a:ext cx="2332233" cy="923330"/>
          </a:xfrm>
          <a:prstGeom prst="rect">
            <a:avLst/>
          </a:prstGeom>
          <a:noFill/>
        </p:spPr>
        <p:txBody>
          <a:bodyPr wrap="square" rtlCol="0">
            <a:spAutoFit/>
          </a:bodyPr>
          <a:lstStyle/>
          <a:p>
            <a:r>
              <a:rPr lang="en-US" dirty="0">
                <a:solidFill>
                  <a:schemeClr val="bg1"/>
                </a:solidFill>
              </a:rPr>
              <a:t>Sends Gratuitous ARP</a:t>
            </a:r>
          </a:p>
          <a:p>
            <a:r>
              <a:rPr lang="en-US" dirty="0">
                <a:solidFill>
                  <a:schemeClr val="bg1"/>
                </a:solidFill>
              </a:rPr>
              <a:t>Saying 10.0.1.1 is 1010 MAC  (Fake)</a:t>
            </a:r>
          </a:p>
        </p:txBody>
      </p:sp>
      <p:sp>
        <p:nvSpPr>
          <p:cNvPr id="41" name="TextBox 40">
            <a:extLst>
              <a:ext uri="{FF2B5EF4-FFF2-40B4-BE49-F238E27FC236}">
                <a16:creationId xmlns:a16="http://schemas.microsoft.com/office/drawing/2014/main" id="{43FB418A-9444-3DA5-0386-FFC71E3601B1}"/>
              </a:ext>
            </a:extLst>
          </p:cNvPr>
          <p:cNvSpPr txBox="1"/>
          <p:nvPr/>
        </p:nvSpPr>
        <p:spPr>
          <a:xfrm>
            <a:off x="11626919" y="741183"/>
            <a:ext cx="2332233" cy="646331"/>
          </a:xfrm>
          <a:prstGeom prst="rect">
            <a:avLst/>
          </a:prstGeom>
          <a:noFill/>
        </p:spPr>
        <p:txBody>
          <a:bodyPr wrap="square" rtlCol="0">
            <a:spAutoFit/>
          </a:bodyPr>
          <a:lstStyle/>
          <a:p>
            <a:r>
              <a:rPr lang="en-US" dirty="0">
                <a:solidFill>
                  <a:schemeClr val="bg1"/>
                </a:solidFill>
              </a:rPr>
              <a:t>Man In the middle attack</a:t>
            </a:r>
          </a:p>
        </p:txBody>
      </p:sp>
      <p:sp>
        <p:nvSpPr>
          <p:cNvPr id="10" name="TextBox 9">
            <a:extLst>
              <a:ext uri="{FF2B5EF4-FFF2-40B4-BE49-F238E27FC236}">
                <a16:creationId xmlns:a16="http://schemas.microsoft.com/office/drawing/2014/main" id="{E1B0296C-6113-71BD-66BC-88906D0405D6}"/>
              </a:ext>
            </a:extLst>
          </p:cNvPr>
          <p:cNvSpPr txBox="1"/>
          <p:nvPr/>
        </p:nvSpPr>
        <p:spPr>
          <a:xfrm>
            <a:off x="6195746" y="5698463"/>
            <a:ext cx="2238908" cy="646331"/>
          </a:xfrm>
          <a:prstGeom prst="rect">
            <a:avLst/>
          </a:prstGeom>
          <a:noFill/>
        </p:spPr>
        <p:txBody>
          <a:bodyPr wrap="square" rtlCol="0">
            <a:spAutoFit/>
          </a:bodyPr>
          <a:lstStyle/>
          <a:p>
            <a:r>
              <a:rPr lang="en-US" sz="1200" dirty="0">
                <a:solidFill>
                  <a:schemeClr val="bg1"/>
                </a:solidFill>
              </a:rPr>
              <a:t>Exhausted with wrong cache entries</a:t>
            </a:r>
          </a:p>
          <a:p>
            <a:r>
              <a:rPr lang="en-US" sz="1200" dirty="0">
                <a:solidFill>
                  <a:schemeClr val="bg1"/>
                </a:solidFill>
              </a:rPr>
              <a:t>Cant find the right MAC</a:t>
            </a:r>
          </a:p>
        </p:txBody>
      </p:sp>
      <p:sp>
        <p:nvSpPr>
          <p:cNvPr id="12" name="TextBox 11">
            <a:extLst>
              <a:ext uri="{FF2B5EF4-FFF2-40B4-BE49-F238E27FC236}">
                <a16:creationId xmlns:a16="http://schemas.microsoft.com/office/drawing/2014/main" id="{32C7C45F-784B-DA54-B5C6-5DE2387CAA18}"/>
              </a:ext>
            </a:extLst>
          </p:cNvPr>
          <p:cNvSpPr txBox="1"/>
          <p:nvPr/>
        </p:nvSpPr>
        <p:spPr>
          <a:xfrm>
            <a:off x="11901754" y="4240675"/>
            <a:ext cx="2238908" cy="461665"/>
          </a:xfrm>
          <a:prstGeom prst="rect">
            <a:avLst/>
          </a:prstGeom>
          <a:noFill/>
        </p:spPr>
        <p:txBody>
          <a:bodyPr wrap="square" rtlCol="0">
            <a:spAutoFit/>
          </a:bodyPr>
          <a:lstStyle/>
          <a:p>
            <a:r>
              <a:rPr lang="en-US" sz="1200" dirty="0">
                <a:solidFill>
                  <a:schemeClr val="bg1"/>
                </a:solidFill>
              </a:rPr>
              <a:t>Exhausted with wrong cache entries</a:t>
            </a:r>
          </a:p>
        </p:txBody>
      </p:sp>
    </p:spTree>
    <p:extLst>
      <p:ext uri="{BB962C8B-B14F-4D97-AF65-F5344CB8AC3E}">
        <p14:creationId xmlns:p14="http://schemas.microsoft.com/office/powerpoint/2010/main" val="1897614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DAC223-61D0-877F-7BEE-E540E3026B58}"/>
              </a:ext>
            </a:extLst>
          </p:cNvPr>
          <p:cNvPicPr>
            <a:picLocks noChangeAspect="1"/>
          </p:cNvPicPr>
          <p:nvPr/>
        </p:nvPicPr>
        <p:blipFill>
          <a:blip r:embed="rId2"/>
          <a:stretch>
            <a:fillRect/>
          </a:stretch>
        </p:blipFill>
        <p:spPr>
          <a:xfrm>
            <a:off x="2104298" y="880611"/>
            <a:ext cx="10421804" cy="6468378"/>
          </a:xfrm>
          <a:prstGeom prst="rect">
            <a:avLst/>
          </a:prstGeom>
        </p:spPr>
      </p:pic>
    </p:spTree>
    <p:extLst>
      <p:ext uri="{BB962C8B-B14F-4D97-AF65-F5344CB8AC3E}">
        <p14:creationId xmlns:p14="http://schemas.microsoft.com/office/powerpoint/2010/main" val="1294785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3056B7-98E6-A4A0-A87A-55EB4E6EFF68}"/>
              </a:ext>
            </a:extLst>
          </p:cNvPr>
          <p:cNvPicPr>
            <a:picLocks noChangeAspect="1"/>
          </p:cNvPicPr>
          <p:nvPr/>
        </p:nvPicPr>
        <p:blipFill>
          <a:blip r:embed="rId2"/>
          <a:stretch>
            <a:fillRect/>
          </a:stretch>
        </p:blipFill>
        <p:spPr>
          <a:xfrm>
            <a:off x="1861376" y="256636"/>
            <a:ext cx="10907647" cy="7716327"/>
          </a:xfrm>
          <a:prstGeom prst="rect">
            <a:avLst/>
          </a:prstGeom>
        </p:spPr>
      </p:pic>
    </p:spTree>
    <p:extLst>
      <p:ext uri="{BB962C8B-B14F-4D97-AF65-F5344CB8AC3E}">
        <p14:creationId xmlns:p14="http://schemas.microsoft.com/office/powerpoint/2010/main" val="337025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9638"/>
          </a:xfrm>
          <a:prstGeom prst="rect">
            <a:avLst/>
          </a:prstGeom>
        </p:spPr>
      </p:pic>
      <p:sp>
        <p:nvSpPr>
          <p:cNvPr id="3" name="Text 0"/>
          <p:cNvSpPr/>
          <p:nvPr/>
        </p:nvSpPr>
        <p:spPr>
          <a:xfrm>
            <a:off x="789503" y="3440668"/>
            <a:ext cx="11772781" cy="704850"/>
          </a:xfrm>
          <a:prstGeom prst="rect">
            <a:avLst/>
          </a:prstGeom>
          <a:noFill/>
          <a:ln/>
        </p:spPr>
        <p:txBody>
          <a:bodyPr wrap="none" lIns="0" tIns="0" rIns="0" bIns="0" rtlCol="0" anchor="t"/>
          <a:lstStyle/>
          <a:p>
            <a:pPr marL="0" indent="0" algn="l">
              <a:lnSpc>
                <a:spcPts val="5550"/>
              </a:lnSpc>
              <a:buNone/>
            </a:pPr>
            <a:r>
              <a:rPr lang="en-US" sz="4400" dirty="0">
                <a:solidFill>
                  <a:srgbClr val="F2D4BA"/>
                </a:solidFill>
                <a:latin typeface="Prata" pitchFamily="34" charset="0"/>
                <a:ea typeface="Prata" pitchFamily="34" charset="-122"/>
                <a:cs typeface="Prata" pitchFamily="34" charset="-120"/>
              </a:rPr>
              <a:t>Impact and Risks of ARP Gratuitous Storms</a:t>
            </a:r>
            <a:endParaRPr lang="en-US" sz="4400" dirty="0"/>
          </a:p>
        </p:txBody>
      </p:sp>
      <p:sp>
        <p:nvSpPr>
          <p:cNvPr id="4" name="Text 1"/>
          <p:cNvSpPr/>
          <p:nvPr/>
        </p:nvSpPr>
        <p:spPr>
          <a:xfrm>
            <a:off x="789503" y="4483775"/>
            <a:ext cx="13051393" cy="721995"/>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BDA189"/>
                </a:solidFill>
                <a:latin typeface="Manrope" pitchFamily="34" charset="0"/>
                <a:ea typeface="Manrope" pitchFamily="34" charset="-122"/>
                <a:cs typeface="Manrope" pitchFamily="34" charset="-120"/>
              </a:rPr>
              <a:t>Man-in-the-Middle (MITM) Interception:</a:t>
            </a:r>
            <a:r>
              <a:rPr lang="en-US" sz="1750" dirty="0">
                <a:solidFill>
                  <a:srgbClr val="BDA189"/>
                </a:solidFill>
                <a:latin typeface="Manrope" pitchFamily="34" charset="0"/>
                <a:ea typeface="Manrope" pitchFamily="34" charset="-122"/>
                <a:cs typeface="Manrope" pitchFamily="34" charset="-120"/>
              </a:rPr>
              <a:t> Attackers can intercept and read sensitive data, including login credentials and confidential communications.</a:t>
            </a:r>
            <a:endParaRPr lang="en-US" sz="1750" dirty="0"/>
          </a:p>
        </p:txBody>
      </p:sp>
      <p:sp>
        <p:nvSpPr>
          <p:cNvPr id="5" name="Text 2"/>
          <p:cNvSpPr/>
          <p:nvPr/>
        </p:nvSpPr>
        <p:spPr>
          <a:xfrm>
            <a:off x="789503" y="5284708"/>
            <a:ext cx="13051393" cy="721995"/>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BDA189"/>
                </a:solidFill>
                <a:latin typeface="Manrope" pitchFamily="34" charset="0"/>
                <a:ea typeface="Manrope" pitchFamily="34" charset="-122"/>
                <a:cs typeface="Manrope" pitchFamily="34" charset="-120"/>
              </a:rPr>
              <a:t>Session Hijacking:</a:t>
            </a:r>
            <a:r>
              <a:rPr lang="en-US" sz="1750" dirty="0">
                <a:solidFill>
                  <a:srgbClr val="BDA189"/>
                </a:solidFill>
                <a:latin typeface="Manrope" pitchFamily="34" charset="0"/>
                <a:ea typeface="Manrope" pitchFamily="34" charset="-122"/>
                <a:cs typeface="Manrope" pitchFamily="34" charset="-120"/>
              </a:rPr>
              <a:t> Gaining unauthorised control over active user sessions, leading to data breaches or system compromise.</a:t>
            </a:r>
            <a:endParaRPr lang="en-US" sz="1750" dirty="0"/>
          </a:p>
        </p:txBody>
      </p:sp>
      <p:sp>
        <p:nvSpPr>
          <p:cNvPr id="6" name="Text 3"/>
          <p:cNvSpPr/>
          <p:nvPr/>
        </p:nvSpPr>
        <p:spPr>
          <a:xfrm>
            <a:off x="789503" y="6085642"/>
            <a:ext cx="13051393" cy="721995"/>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BDA189"/>
                </a:solidFill>
                <a:latin typeface="Manrope" pitchFamily="34" charset="0"/>
                <a:ea typeface="Manrope" pitchFamily="34" charset="-122"/>
                <a:cs typeface="Manrope" pitchFamily="34" charset="-120"/>
              </a:rPr>
              <a:t>Network Disruption and Performance Degradation:</a:t>
            </a:r>
            <a:r>
              <a:rPr lang="en-US" sz="1750" dirty="0">
                <a:solidFill>
                  <a:srgbClr val="BDA189"/>
                </a:solidFill>
                <a:latin typeface="Manrope" pitchFamily="34" charset="0"/>
                <a:ea typeface="Manrope" pitchFamily="34" charset="-122"/>
                <a:cs typeface="Manrope" pitchFamily="34" charset="-120"/>
              </a:rPr>
              <a:t> The high volume of fake ARP traffic can congest the network, causing severe performance issues or complete outages.</a:t>
            </a:r>
            <a:endParaRPr lang="en-US" sz="1750" dirty="0"/>
          </a:p>
        </p:txBody>
      </p:sp>
      <p:sp>
        <p:nvSpPr>
          <p:cNvPr id="7" name="Text 4"/>
          <p:cNvSpPr/>
          <p:nvPr/>
        </p:nvSpPr>
        <p:spPr>
          <a:xfrm>
            <a:off x="789503" y="6886575"/>
            <a:ext cx="13051393" cy="721995"/>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BDA189"/>
                </a:solidFill>
                <a:latin typeface="Manrope" pitchFamily="34" charset="0"/>
                <a:ea typeface="Manrope" pitchFamily="34" charset="-122"/>
                <a:cs typeface="Manrope" pitchFamily="34" charset="-120"/>
              </a:rPr>
              <a:t>Facilitation of Further Attacks:</a:t>
            </a:r>
            <a:r>
              <a:rPr lang="en-US" sz="1750" dirty="0">
                <a:solidFill>
                  <a:srgbClr val="BDA189"/>
                </a:solidFill>
                <a:latin typeface="Manrope" pitchFamily="34" charset="0"/>
                <a:ea typeface="Manrope" pitchFamily="34" charset="-122"/>
                <a:cs typeface="Manrope" pitchFamily="34" charset="-120"/>
              </a:rPr>
              <a:t> ARP storms can be a precursor to more sophisticated attacks, such as Distributed Denial of Service (DDoS) or malware injection.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TotalTime>
  <Words>1382</Words>
  <Application>Microsoft Office PowerPoint</Application>
  <PresentationFormat>Custom</PresentationFormat>
  <Paragraphs>163</Paragraphs>
  <Slides>16</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Prata</vt:lpstr>
      <vt:lpstr>Manrope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TAWKIR</cp:lastModifiedBy>
  <cp:revision>4</cp:revision>
  <dcterms:created xsi:type="dcterms:W3CDTF">2025-07-28T02:36:44Z</dcterms:created>
  <dcterms:modified xsi:type="dcterms:W3CDTF">2025-07-28T03:01:07Z</dcterms:modified>
</cp:coreProperties>
</file>